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mov" ContentType="video/unknown"/>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media2.mov" ContentType="audio/unknown"/>
  <Override PartName="/ppt/media/media3.mov"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7"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008000"/>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1EFB3A-B17E-4DC0-932C-DBB9A3DF8E2B}" type="datetimeFigureOut">
              <a:rPr lang="en-US" smtClean="0"/>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93951-7283-471D-AB2F-3D5D43E05B8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EFB3A-B17E-4DC0-932C-DBB9A3DF8E2B}" type="datetimeFigureOut">
              <a:rPr lang="en-US" smtClean="0"/>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93951-7283-471D-AB2F-3D5D43E05B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EFB3A-B17E-4DC0-932C-DBB9A3DF8E2B}" type="datetimeFigureOut">
              <a:rPr lang="en-US" smtClean="0"/>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93951-7283-471D-AB2F-3D5D43E05B8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EFB3A-B17E-4DC0-932C-DBB9A3DF8E2B}" type="datetimeFigureOut">
              <a:rPr lang="en-US" smtClean="0"/>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93951-7283-471D-AB2F-3D5D43E05B8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1EFB3A-B17E-4DC0-932C-DBB9A3DF8E2B}" type="datetimeFigureOut">
              <a:rPr lang="en-US" smtClean="0"/>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93951-7283-471D-AB2F-3D5D43E05B8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1EFB3A-B17E-4DC0-932C-DBB9A3DF8E2B}" type="datetimeFigureOut">
              <a:rPr lang="en-US" smtClean="0"/>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93951-7283-471D-AB2F-3D5D43E05B8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1EFB3A-B17E-4DC0-932C-DBB9A3DF8E2B}" type="datetimeFigureOut">
              <a:rPr lang="en-US" smtClean="0"/>
              <a:t>2/22/12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E93951-7283-471D-AB2F-3D5D43E05B8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1EFB3A-B17E-4DC0-932C-DBB9A3DF8E2B}" type="datetimeFigureOut">
              <a:rPr lang="en-US" smtClean="0"/>
              <a:t>2/22/12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E93951-7283-471D-AB2F-3D5D43E05B8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EFB3A-B17E-4DC0-932C-DBB9A3DF8E2B}" type="datetimeFigureOut">
              <a:rPr lang="en-US" smtClean="0"/>
              <a:t>2/22/12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E93951-7283-471D-AB2F-3D5D43E05B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EFB3A-B17E-4DC0-932C-DBB9A3DF8E2B}" type="datetimeFigureOut">
              <a:rPr lang="en-US" smtClean="0"/>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93951-7283-471D-AB2F-3D5D43E05B8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EFB3A-B17E-4DC0-932C-DBB9A3DF8E2B}" type="datetimeFigureOut">
              <a:rPr lang="en-US" smtClean="0"/>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93951-7283-471D-AB2F-3D5D43E05B8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EFB3A-B17E-4DC0-932C-DBB9A3DF8E2B}" type="datetimeFigureOut">
              <a:rPr lang="en-US" smtClean="0"/>
              <a:t>2/22/12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93951-7283-471D-AB2F-3D5D43E05B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4.xml"/><Relationship Id="rId5"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1.mov"/><Relationship Id="rId2" Type="http://schemas.openxmlformats.org/officeDocument/2006/relationships/video" Target="../media/media1.mo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6.xml"/><Relationship Id="rId5" Type="http://schemas.openxmlformats.org/officeDocument/2006/relationships/image" Target="../media/image4.gif"/><Relationship Id="rId6" Type="http://schemas.openxmlformats.org/officeDocument/2006/relationships/image" Target="../media/image5.png"/><Relationship Id="rId1" Type="http://schemas.microsoft.com/office/2007/relationships/media" Target="../media/media2.mov"/><Relationship Id="rId2" Type="http://schemas.openxmlformats.org/officeDocument/2006/relationships/audio" Target="../media/media2.mo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gif"/><Relationship Id="rId5" Type="http://schemas.openxmlformats.org/officeDocument/2006/relationships/image" Target="../media/image5.png"/><Relationship Id="rId1" Type="http://schemas.microsoft.com/office/2007/relationships/media" Target="../media/media2.mov"/><Relationship Id="rId2" Type="http://schemas.openxmlformats.org/officeDocument/2006/relationships/audio" Target="../media/media2.mo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 Target="slide8.xml"/><Relationship Id="rId7" Type="http://schemas.openxmlformats.org/officeDocument/2006/relationships/image" Target="../media/image5.png"/><Relationship Id="rId1" Type="http://schemas.microsoft.com/office/2007/relationships/media" Target="../media/media3.mov"/><Relationship Id="rId2" Type="http://schemas.openxmlformats.org/officeDocument/2006/relationships/audio" Target="../media/media3.mo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5.png"/><Relationship Id="rId1" Type="http://schemas.microsoft.com/office/2007/relationships/media" Target="../media/media3.mov"/><Relationship Id="rId2" Type="http://schemas.openxmlformats.org/officeDocument/2006/relationships/audio" Target="../media/media3.mov"/></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Autofit/>
          </a:bodyPr>
          <a:lstStyle/>
          <a:p>
            <a:r>
              <a:rPr lang="en-US" sz="15000" b="1" dirty="0" smtClean="0">
                <a:solidFill>
                  <a:srgbClr val="FFFF00"/>
                </a:solidFill>
                <a:latin typeface="Giddyup Std"/>
                <a:cs typeface="Giddyup Std"/>
              </a:rPr>
              <a:t>La </a:t>
            </a:r>
            <a:r>
              <a:rPr lang="en-US" sz="15000" b="1" dirty="0" err="1" smtClean="0">
                <a:solidFill>
                  <a:srgbClr val="FFFF00"/>
                </a:solidFill>
                <a:latin typeface="Giddyup Std"/>
                <a:cs typeface="Giddyup Std"/>
              </a:rPr>
              <a:t>familia</a:t>
            </a:r>
            <a:endParaRPr lang="en-US" sz="15000" b="1" dirty="0">
              <a:solidFill>
                <a:srgbClr val="FFFF00"/>
              </a:solidFill>
              <a:latin typeface="Giddyup Std"/>
              <a:cs typeface="Giddyup Std"/>
            </a:endParaRPr>
          </a:p>
        </p:txBody>
      </p:sp>
      <p:pic>
        <p:nvPicPr>
          <p:cNvPr id="4" name="Picture 3"/>
          <p:cNvPicPr>
            <a:picLocks noChangeAspect="1"/>
          </p:cNvPicPr>
          <p:nvPr/>
        </p:nvPicPr>
        <p:blipFill>
          <a:blip r:embed="rId2"/>
          <a:stretch>
            <a:fillRect/>
          </a:stretch>
        </p:blipFill>
        <p:spPr>
          <a:xfrm>
            <a:off x="2362200" y="2867977"/>
            <a:ext cx="4495800" cy="39900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latin typeface="Comic Sans MS" pitchFamily="66" charset="0"/>
              </a:rPr>
              <a:t>A </a:t>
            </a:r>
            <a:r>
              <a:rPr lang="en-US" b="1" dirty="0" err="1" smtClean="0">
                <a:latin typeface="Comic Sans MS" pitchFamily="66" charset="0"/>
              </a:rPr>
              <a:t>ti</a:t>
            </a:r>
            <a:r>
              <a:rPr lang="en-US" b="1" dirty="0" smtClean="0">
                <a:latin typeface="Comic Sans MS" pitchFamily="66" charset="0"/>
              </a:rPr>
              <a:t> </a:t>
            </a:r>
            <a:r>
              <a:rPr lang="en-US" b="1" dirty="0" err="1" smtClean="0">
                <a:latin typeface="Comic Sans MS" pitchFamily="66" charset="0"/>
              </a:rPr>
              <a:t>te</a:t>
            </a:r>
            <a:r>
              <a:rPr lang="en-US" b="1" dirty="0" smtClean="0">
                <a:latin typeface="Comic Sans MS" pitchFamily="66" charset="0"/>
              </a:rPr>
              <a:t> </a:t>
            </a:r>
            <a:r>
              <a:rPr lang="en-US" b="1" dirty="0" err="1" smtClean="0">
                <a:latin typeface="Comic Sans MS" pitchFamily="66" charset="0"/>
              </a:rPr>
              <a:t>toca</a:t>
            </a:r>
            <a:r>
              <a:rPr lang="en-US" b="1" dirty="0" smtClean="0">
                <a:latin typeface="Comic Sans MS" pitchFamily="66" charset="0"/>
              </a:rPr>
              <a:t>…</a:t>
            </a:r>
            <a:endParaRPr lang="en-US" b="1" dirty="0">
              <a:latin typeface="Comic Sans MS" pitchFamily="66" charset="0"/>
            </a:endParaRPr>
          </a:p>
        </p:txBody>
      </p:sp>
      <p:sp>
        <p:nvSpPr>
          <p:cNvPr id="3" name="Content Placeholder 2"/>
          <p:cNvSpPr>
            <a:spLocks noGrp="1"/>
          </p:cNvSpPr>
          <p:nvPr>
            <p:ph idx="1"/>
          </p:nvPr>
        </p:nvSpPr>
        <p:spPr>
          <a:xfrm>
            <a:off x="3208" y="1143000"/>
            <a:ext cx="8988392" cy="5562600"/>
          </a:xfrm>
        </p:spPr>
        <p:txBody>
          <a:bodyPr lIns="0" rIns="0">
            <a:normAutofit/>
          </a:bodyPr>
          <a:lstStyle/>
          <a:p>
            <a:pPr>
              <a:buNone/>
            </a:pPr>
            <a:r>
              <a:rPr lang="en-US" dirty="0" smtClean="0">
                <a:latin typeface="Comic Sans MS" pitchFamily="66" charset="0"/>
              </a:rPr>
              <a:t>Now it’s your turn!  Create a </a:t>
            </a:r>
            <a:r>
              <a:rPr lang="en-US" dirty="0" err="1" smtClean="0">
                <a:latin typeface="Comic Sans MS" pitchFamily="66" charset="0"/>
              </a:rPr>
              <a:t>powerpoint</a:t>
            </a:r>
            <a:r>
              <a:rPr lang="en-US" dirty="0" smtClean="0">
                <a:latin typeface="Comic Sans MS" pitchFamily="66" charset="0"/>
              </a:rPr>
              <a:t> slide or keynote slide of your family tree or a famous family tree.  Include at least 5 people</a:t>
            </a:r>
            <a:r>
              <a:rPr lang="en-US" dirty="0" smtClean="0">
                <a:latin typeface="Comic Sans MS" pitchFamily="66" charset="0"/>
              </a:rPr>
              <a:t>. Be sure to save as you go!!!!!!</a:t>
            </a:r>
            <a:endParaRPr lang="en-US" dirty="0" smtClean="0">
              <a:latin typeface="Comic Sans MS" pitchFamily="66" charset="0"/>
            </a:endParaRPr>
          </a:p>
          <a:p>
            <a:pPr>
              <a:buNone/>
            </a:pPr>
            <a:r>
              <a:rPr lang="en-US" dirty="0" smtClean="0">
                <a:latin typeface="Comic Sans MS" pitchFamily="66" charset="0"/>
              </a:rPr>
              <a:t>Once you have your family tree complete, write one sentence about each person on the tree describing them.  Be sure to make your adjectives agree. </a:t>
            </a:r>
            <a:endParaRPr lang="en-US" dirty="0" smtClean="0">
              <a:latin typeface="Comic Sans MS" pitchFamily="66" charset="0"/>
            </a:endParaRPr>
          </a:p>
          <a:p>
            <a:pPr>
              <a:buNone/>
            </a:pPr>
            <a:r>
              <a:rPr lang="en-US" dirty="0" smtClean="0">
                <a:latin typeface="Comic Sans MS" pitchFamily="66" charset="0"/>
              </a:rPr>
              <a:t>Once your tree is complete, be sure it is saved and print it out to turn it in.</a:t>
            </a:r>
            <a:endParaRPr lang="en-US" dirty="0">
              <a:latin typeface="Comic Sans MS" pitchFamily="66" charset="0"/>
            </a:endParaRPr>
          </a:p>
        </p:txBody>
      </p:sp>
    </p:spTree>
    <p:extLst>
      <p:ext uri="{BB962C8B-B14F-4D97-AF65-F5344CB8AC3E}">
        <p14:creationId xmlns:p14="http://schemas.microsoft.com/office/powerpoint/2010/main" val="29601592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latin typeface="Comic Sans MS" pitchFamily="66" charset="0"/>
              </a:rPr>
              <a:t>Un </a:t>
            </a:r>
            <a:r>
              <a:rPr lang="en-US" b="1" dirty="0" err="1" smtClean="0">
                <a:latin typeface="Comic Sans MS" pitchFamily="66" charset="0"/>
              </a:rPr>
              <a:t>poco</a:t>
            </a:r>
            <a:r>
              <a:rPr lang="en-US" b="1" dirty="0" smtClean="0">
                <a:latin typeface="Comic Sans MS" pitchFamily="66" charset="0"/>
              </a:rPr>
              <a:t> </a:t>
            </a:r>
            <a:r>
              <a:rPr lang="en-US" b="1" dirty="0" err="1" smtClean="0">
                <a:latin typeface="Comic Sans MS" pitchFamily="66" charset="0"/>
              </a:rPr>
              <a:t>más</a:t>
            </a:r>
            <a:r>
              <a:rPr lang="en-US" b="1" dirty="0" smtClean="0">
                <a:latin typeface="Comic Sans MS" pitchFamily="66" charset="0"/>
              </a:rPr>
              <a:t>…</a:t>
            </a:r>
            <a:endParaRPr lang="en-US" b="1" dirty="0">
              <a:latin typeface="Comic Sans MS" pitchFamily="66" charset="0"/>
            </a:endParaRPr>
          </a:p>
        </p:txBody>
      </p:sp>
      <p:sp>
        <p:nvSpPr>
          <p:cNvPr id="3" name="Content Placeholder 2"/>
          <p:cNvSpPr>
            <a:spLocks noGrp="1"/>
          </p:cNvSpPr>
          <p:nvPr>
            <p:ph idx="1"/>
          </p:nvPr>
        </p:nvSpPr>
        <p:spPr>
          <a:xfrm>
            <a:off x="3208" y="1752600"/>
            <a:ext cx="9140792" cy="5105400"/>
          </a:xfrm>
        </p:spPr>
        <p:txBody>
          <a:bodyPr lIns="0" rIns="0" numCol="1">
            <a:normAutofit fontScale="92500"/>
          </a:bodyPr>
          <a:lstStyle/>
          <a:p>
            <a:pPr marL="0" indent="0">
              <a:lnSpc>
                <a:spcPct val="200000"/>
              </a:lnSpc>
              <a:buNone/>
            </a:pPr>
            <a:r>
              <a:rPr lang="en-US" b="1" dirty="0" smtClean="0"/>
              <a:t>el (la) </a:t>
            </a:r>
            <a:r>
              <a:rPr lang="en-US" b="1" dirty="0" err="1" smtClean="0"/>
              <a:t>ahijado</a:t>
            </a:r>
            <a:r>
              <a:rPr lang="en-US" b="1" dirty="0" smtClean="0"/>
              <a:t>(a)</a:t>
            </a:r>
          </a:p>
          <a:p>
            <a:pPr marL="0" indent="0">
              <a:lnSpc>
                <a:spcPct val="200000"/>
              </a:lnSpc>
              <a:buNone/>
            </a:pPr>
            <a:r>
              <a:rPr lang="en-US" b="1" dirty="0" smtClean="0"/>
              <a:t>el (la) </a:t>
            </a:r>
            <a:r>
              <a:rPr lang="en-US" b="1" dirty="0" err="1" smtClean="0"/>
              <a:t>bisabuelo</a:t>
            </a:r>
            <a:r>
              <a:rPr lang="en-US" b="1" dirty="0" smtClean="0"/>
              <a:t>(a)</a:t>
            </a:r>
          </a:p>
          <a:p>
            <a:pPr marL="0" indent="0">
              <a:lnSpc>
                <a:spcPct val="200000"/>
              </a:lnSpc>
              <a:buNone/>
            </a:pPr>
            <a:r>
              <a:rPr lang="en-US" b="1" dirty="0" smtClean="0"/>
              <a:t>el (la) </a:t>
            </a:r>
            <a:r>
              <a:rPr lang="en-US" b="1" dirty="0" err="1" smtClean="0"/>
              <a:t>biznieto</a:t>
            </a:r>
            <a:r>
              <a:rPr lang="en-US" b="1" dirty="0" smtClean="0"/>
              <a:t>(a)</a:t>
            </a:r>
            <a:r>
              <a:rPr lang="en-US" dirty="0" smtClean="0"/>
              <a:t>	</a:t>
            </a:r>
          </a:p>
          <a:p>
            <a:pPr marL="0" indent="0">
              <a:lnSpc>
                <a:spcPct val="200000"/>
              </a:lnSpc>
              <a:buNone/>
            </a:pPr>
            <a:r>
              <a:rPr lang="en-US" b="1" dirty="0" smtClean="0"/>
              <a:t>el (la) </a:t>
            </a:r>
            <a:r>
              <a:rPr lang="en-US" b="1" dirty="0" err="1" smtClean="0"/>
              <a:t>cuñado</a:t>
            </a:r>
            <a:r>
              <a:rPr lang="en-US" b="1" dirty="0" smtClean="0"/>
              <a:t>(a)</a:t>
            </a:r>
            <a:r>
              <a:rPr lang="en-US" dirty="0" smtClean="0"/>
              <a:t>	</a:t>
            </a:r>
            <a:endParaRPr lang="en-US" i="1" dirty="0" smtClean="0"/>
          </a:p>
          <a:p>
            <a:pPr marL="0" indent="0">
              <a:lnSpc>
                <a:spcPct val="200000"/>
              </a:lnSpc>
              <a:buNone/>
            </a:pPr>
            <a:r>
              <a:rPr lang="en-US" b="1" dirty="0" smtClean="0"/>
              <a:t>el (la) </a:t>
            </a:r>
            <a:r>
              <a:rPr lang="en-US" b="1" dirty="0" err="1" smtClean="0"/>
              <a:t>hijastro</a:t>
            </a:r>
            <a:r>
              <a:rPr lang="en-US" b="1" dirty="0" smtClean="0"/>
              <a:t>(a)</a:t>
            </a:r>
            <a:endParaRPr lang="en-US" i="1" dirty="0"/>
          </a:p>
          <a:p>
            <a:pPr>
              <a:lnSpc>
                <a:spcPct val="200000"/>
              </a:lnSpc>
              <a:buNone/>
            </a:pPr>
            <a:endParaRPr lang="en-US" dirty="0">
              <a:latin typeface="Comic Sans MS" pitchFamily="66" charset="0"/>
            </a:endParaRPr>
          </a:p>
        </p:txBody>
      </p:sp>
      <p:sp>
        <p:nvSpPr>
          <p:cNvPr id="4" name="TextBox 3"/>
          <p:cNvSpPr txBox="1"/>
          <p:nvPr/>
        </p:nvSpPr>
        <p:spPr>
          <a:xfrm>
            <a:off x="-34513" y="1066800"/>
            <a:ext cx="9178513" cy="646331"/>
          </a:xfrm>
          <a:prstGeom prst="rect">
            <a:avLst/>
          </a:prstGeom>
          <a:noFill/>
        </p:spPr>
        <p:txBody>
          <a:bodyPr wrap="square" rtlCol="0">
            <a:spAutoFit/>
          </a:bodyPr>
          <a:lstStyle/>
          <a:p>
            <a:r>
              <a:rPr lang="en-US" dirty="0">
                <a:latin typeface="Comic Sans MS" pitchFamily="66" charset="0"/>
              </a:rPr>
              <a:t>If you have finished all of you work here are a few more family terms to challenge you a little more</a:t>
            </a:r>
            <a:r>
              <a:rPr lang="en-US" dirty="0" smtClean="0">
                <a:latin typeface="Comic Sans MS" pitchFamily="66" charset="0"/>
              </a:rPr>
              <a:t>!</a:t>
            </a:r>
            <a:endParaRPr lang="en-US" dirty="0">
              <a:latin typeface="Comic Sans MS" pitchFamily="66" charset="0"/>
            </a:endParaRPr>
          </a:p>
        </p:txBody>
      </p:sp>
      <p:sp>
        <p:nvSpPr>
          <p:cNvPr id="5" name="Rectangle 4"/>
          <p:cNvSpPr/>
          <p:nvPr/>
        </p:nvSpPr>
        <p:spPr>
          <a:xfrm>
            <a:off x="2819400" y="1828800"/>
            <a:ext cx="5170957"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godson, goddaughter</a:t>
            </a:r>
            <a:endParaRPr lang="en-US" sz="4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Rectangle 5"/>
          <p:cNvSpPr/>
          <p:nvPr/>
        </p:nvSpPr>
        <p:spPr>
          <a:xfrm>
            <a:off x="2743200" y="2895600"/>
            <a:ext cx="6400800" cy="1200329"/>
          </a:xfrm>
          <a:prstGeom prst="rect">
            <a:avLst/>
          </a:prstGeom>
          <a:noFill/>
        </p:spPr>
        <p:txBody>
          <a:bodyPr wrap="square" lIns="91440" tIns="45720" rIns="91440" bIns="45720">
            <a:spAutoFit/>
          </a:bodyPr>
          <a:lstStyle/>
          <a:p>
            <a:pPr algn="ctr"/>
            <a:r>
              <a:rPr lang="en-US" sz="3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great-grandfather/ </a:t>
            </a:r>
          </a:p>
          <a:p>
            <a:pPr algn="ctr"/>
            <a:r>
              <a:rPr lang="en-US" sz="3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great-grandmother</a:t>
            </a:r>
            <a:endParaRPr lang="en-US" sz="36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7" name="Rectangle 6"/>
          <p:cNvSpPr/>
          <p:nvPr/>
        </p:nvSpPr>
        <p:spPr>
          <a:xfrm>
            <a:off x="2743200" y="4038600"/>
            <a:ext cx="6400800" cy="1077218"/>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great-grandson/ </a:t>
            </a:r>
          </a:p>
          <a:p>
            <a:pPr algn="ctr"/>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great-granddaughter</a:t>
            </a:r>
            <a:endParaRPr lang="en-US" sz="32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Rectangle 7"/>
          <p:cNvSpPr/>
          <p:nvPr/>
        </p:nvSpPr>
        <p:spPr>
          <a:xfrm>
            <a:off x="2667000" y="5181600"/>
            <a:ext cx="6324600" cy="584776"/>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brother-in-law/ sister-in-law</a:t>
            </a:r>
            <a:endParaRPr lang="en-US" sz="32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Rectangle 8"/>
          <p:cNvSpPr/>
          <p:nvPr/>
        </p:nvSpPr>
        <p:spPr>
          <a:xfrm>
            <a:off x="2992149" y="6098205"/>
            <a:ext cx="5535740"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stepson/ stepdaughter</a:t>
            </a:r>
            <a:endParaRPr lang="en-US" sz="4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87189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latin typeface="Comic Sans MS" pitchFamily="66" charset="0"/>
              </a:rPr>
              <a:t>Un </a:t>
            </a:r>
            <a:r>
              <a:rPr lang="en-US" b="1" dirty="0" err="1" smtClean="0">
                <a:latin typeface="Comic Sans MS" pitchFamily="66" charset="0"/>
              </a:rPr>
              <a:t>poco</a:t>
            </a:r>
            <a:r>
              <a:rPr lang="en-US" b="1" dirty="0" smtClean="0">
                <a:latin typeface="Comic Sans MS" pitchFamily="66" charset="0"/>
              </a:rPr>
              <a:t> </a:t>
            </a:r>
            <a:r>
              <a:rPr lang="en-US" b="1" dirty="0" err="1" smtClean="0">
                <a:latin typeface="Comic Sans MS" pitchFamily="66" charset="0"/>
              </a:rPr>
              <a:t>más</a:t>
            </a:r>
            <a:r>
              <a:rPr lang="en-US" b="1" dirty="0" smtClean="0">
                <a:latin typeface="Comic Sans MS" pitchFamily="66" charset="0"/>
              </a:rPr>
              <a:t>…</a:t>
            </a:r>
            <a:endParaRPr lang="en-US" b="1" dirty="0">
              <a:latin typeface="Comic Sans MS" pitchFamily="66" charset="0"/>
            </a:endParaRPr>
          </a:p>
        </p:txBody>
      </p:sp>
      <p:sp>
        <p:nvSpPr>
          <p:cNvPr id="3" name="Content Placeholder 2"/>
          <p:cNvSpPr>
            <a:spLocks noGrp="1"/>
          </p:cNvSpPr>
          <p:nvPr>
            <p:ph idx="1"/>
          </p:nvPr>
        </p:nvSpPr>
        <p:spPr>
          <a:xfrm>
            <a:off x="3208" y="1752600"/>
            <a:ext cx="9140792" cy="5105400"/>
          </a:xfrm>
        </p:spPr>
        <p:txBody>
          <a:bodyPr lIns="0" rIns="0" numCol="1">
            <a:normAutofit fontScale="85000" lnSpcReduction="20000"/>
          </a:bodyPr>
          <a:lstStyle/>
          <a:p>
            <a:pPr marL="0" indent="0">
              <a:lnSpc>
                <a:spcPct val="170000"/>
              </a:lnSpc>
              <a:buNone/>
            </a:pPr>
            <a:r>
              <a:rPr lang="en-US" b="1" dirty="0" smtClean="0"/>
              <a:t>la </a:t>
            </a:r>
            <a:r>
              <a:rPr lang="en-US" b="1" dirty="0" err="1"/>
              <a:t>madrina</a:t>
            </a:r>
            <a:endParaRPr lang="en-US" b="1" dirty="0"/>
          </a:p>
          <a:p>
            <a:pPr marL="0" indent="0">
              <a:lnSpc>
                <a:spcPct val="170000"/>
              </a:lnSpc>
              <a:buNone/>
            </a:pPr>
            <a:r>
              <a:rPr lang="en-US" b="1" dirty="0"/>
              <a:t>la </a:t>
            </a:r>
            <a:r>
              <a:rPr lang="en-US" b="1" dirty="0" err="1"/>
              <a:t>madrastra</a:t>
            </a:r>
            <a:endParaRPr lang="en-US" b="1" dirty="0"/>
          </a:p>
          <a:p>
            <a:pPr marL="0" indent="0">
              <a:lnSpc>
                <a:spcPct val="170000"/>
              </a:lnSpc>
              <a:buNone/>
            </a:pPr>
            <a:r>
              <a:rPr lang="en-US" b="1" dirty="0"/>
              <a:t>la </a:t>
            </a:r>
            <a:r>
              <a:rPr lang="en-US" b="1" dirty="0" err="1"/>
              <a:t>nuera</a:t>
            </a:r>
            <a:endParaRPr lang="en-US" b="1" dirty="0"/>
          </a:p>
          <a:p>
            <a:pPr marL="0" indent="0">
              <a:lnSpc>
                <a:spcPct val="170000"/>
              </a:lnSpc>
              <a:buNone/>
            </a:pPr>
            <a:r>
              <a:rPr lang="en-US" b="1" dirty="0"/>
              <a:t>el </a:t>
            </a:r>
            <a:r>
              <a:rPr lang="en-US" b="1" dirty="0" err="1"/>
              <a:t>padrino</a:t>
            </a:r>
            <a:endParaRPr lang="en-US" b="1" dirty="0"/>
          </a:p>
          <a:p>
            <a:pPr marL="0" indent="0">
              <a:lnSpc>
                <a:spcPct val="170000"/>
              </a:lnSpc>
              <a:buNone/>
            </a:pPr>
            <a:r>
              <a:rPr lang="en-US" b="1" dirty="0"/>
              <a:t>el </a:t>
            </a:r>
            <a:r>
              <a:rPr lang="en-US" b="1" dirty="0" err="1"/>
              <a:t>padrastro</a:t>
            </a:r>
            <a:endParaRPr lang="en-US" b="1" dirty="0"/>
          </a:p>
          <a:p>
            <a:pPr marL="0" indent="0">
              <a:lnSpc>
                <a:spcPct val="170000"/>
              </a:lnSpc>
              <a:buNone/>
            </a:pPr>
            <a:r>
              <a:rPr lang="en-US" b="1" dirty="0"/>
              <a:t>el (la) </a:t>
            </a:r>
            <a:r>
              <a:rPr lang="en-US" b="1" dirty="0" err="1"/>
              <a:t>suegro</a:t>
            </a:r>
            <a:r>
              <a:rPr lang="en-US" b="1" dirty="0"/>
              <a:t>(a)</a:t>
            </a:r>
            <a:r>
              <a:rPr lang="en-US" dirty="0"/>
              <a:t>	</a:t>
            </a:r>
            <a:endParaRPr lang="en-US" dirty="0" smtClean="0"/>
          </a:p>
          <a:p>
            <a:pPr marL="0" indent="0">
              <a:lnSpc>
                <a:spcPct val="170000"/>
              </a:lnSpc>
              <a:buNone/>
            </a:pPr>
            <a:r>
              <a:rPr lang="en-US" b="1" dirty="0" smtClean="0"/>
              <a:t>el </a:t>
            </a:r>
            <a:r>
              <a:rPr lang="en-US" b="1" dirty="0" err="1" smtClean="0"/>
              <a:t>yerno</a:t>
            </a:r>
            <a:endParaRPr lang="en-US" dirty="0">
              <a:latin typeface="Comic Sans MS" pitchFamily="66" charset="0"/>
            </a:endParaRPr>
          </a:p>
        </p:txBody>
      </p:sp>
      <p:sp>
        <p:nvSpPr>
          <p:cNvPr id="4" name="TextBox 3"/>
          <p:cNvSpPr txBox="1"/>
          <p:nvPr/>
        </p:nvSpPr>
        <p:spPr>
          <a:xfrm>
            <a:off x="-34513" y="1066800"/>
            <a:ext cx="9178513" cy="646331"/>
          </a:xfrm>
          <a:prstGeom prst="rect">
            <a:avLst/>
          </a:prstGeom>
          <a:noFill/>
        </p:spPr>
        <p:txBody>
          <a:bodyPr wrap="square" rtlCol="0">
            <a:spAutoFit/>
          </a:bodyPr>
          <a:lstStyle/>
          <a:p>
            <a:r>
              <a:rPr lang="en-US" dirty="0">
                <a:latin typeface="Comic Sans MS" pitchFamily="66" charset="0"/>
              </a:rPr>
              <a:t>If you have finished all of you work here are a few more family terms to challenge you a little more</a:t>
            </a:r>
            <a:r>
              <a:rPr lang="en-US" dirty="0" smtClean="0">
                <a:latin typeface="Comic Sans MS" pitchFamily="66" charset="0"/>
              </a:rPr>
              <a:t>!</a:t>
            </a:r>
            <a:endParaRPr lang="en-US" dirty="0">
              <a:latin typeface="Comic Sans MS" pitchFamily="66" charset="0"/>
            </a:endParaRPr>
          </a:p>
        </p:txBody>
      </p:sp>
      <p:sp>
        <p:nvSpPr>
          <p:cNvPr id="5" name="Rectangle 4"/>
          <p:cNvSpPr/>
          <p:nvPr/>
        </p:nvSpPr>
        <p:spPr>
          <a:xfrm>
            <a:off x="1752600" y="1828800"/>
            <a:ext cx="2803722"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godmother</a:t>
            </a:r>
            <a:endParaRPr lang="en-US" sz="4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Rectangle 5"/>
          <p:cNvSpPr/>
          <p:nvPr/>
        </p:nvSpPr>
        <p:spPr>
          <a:xfrm>
            <a:off x="1905000" y="2514600"/>
            <a:ext cx="2937623"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step</a:t>
            </a:r>
            <a:r>
              <a:rPr lang="en-US" sz="4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mother</a:t>
            </a:r>
            <a:endParaRPr lang="en-US" sz="4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7" name="Rectangle 6"/>
          <p:cNvSpPr/>
          <p:nvPr/>
        </p:nvSpPr>
        <p:spPr>
          <a:xfrm>
            <a:off x="1447800" y="3200400"/>
            <a:ext cx="394380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daughter-in-law</a:t>
            </a:r>
            <a:endParaRPr lang="en-US" sz="4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Rectangle 7"/>
          <p:cNvSpPr/>
          <p:nvPr/>
        </p:nvSpPr>
        <p:spPr>
          <a:xfrm>
            <a:off x="1829036" y="3886200"/>
            <a:ext cx="2498450"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godfather</a:t>
            </a:r>
            <a:endParaRPr lang="en-US" sz="4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Rectangle 8"/>
          <p:cNvSpPr/>
          <p:nvPr/>
        </p:nvSpPr>
        <p:spPr>
          <a:xfrm>
            <a:off x="1838287" y="4572000"/>
            <a:ext cx="2632351"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stepfather</a:t>
            </a:r>
            <a:endParaRPr lang="en-US" sz="4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0" name="Rectangle 9"/>
          <p:cNvSpPr/>
          <p:nvPr/>
        </p:nvSpPr>
        <p:spPr>
          <a:xfrm>
            <a:off x="2209800" y="5334000"/>
            <a:ext cx="5751920"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father-in-law/ mother-in-law</a:t>
            </a:r>
            <a:endParaRPr lang="en-US" sz="36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1" name="Rectangle 10"/>
          <p:cNvSpPr/>
          <p:nvPr/>
        </p:nvSpPr>
        <p:spPr>
          <a:xfrm>
            <a:off x="1377094" y="6019800"/>
            <a:ext cx="2640341"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son-in-law</a:t>
            </a:r>
            <a:endParaRPr lang="en-US" sz="4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24135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7200" b="1" dirty="0" smtClean="0">
                <a:solidFill>
                  <a:schemeClr val="bg1"/>
                </a:solidFill>
                <a:latin typeface="Giddyup Std"/>
                <a:cs typeface="Giddyup Std"/>
              </a:rPr>
              <a:t>¡</a:t>
            </a:r>
            <a:r>
              <a:rPr lang="en-US" sz="7200" b="1" dirty="0" err="1" smtClean="0">
                <a:solidFill>
                  <a:schemeClr val="bg1"/>
                </a:solidFill>
                <a:latin typeface="Giddyup Std"/>
                <a:cs typeface="Giddyup Std"/>
              </a:rPr>
              <a:t>Vamos</a:t>
            </a:r>
            <a:r>
              <a:rPr lang="en-US" sz="7200" b="1" dirty="0" smtClean="0">
                <a:solidFill>
                  <a:schemeClr val="bg1"/>
                </a:solidFill>
                <a:latin typeface="Giddyup Std"/>
                <a:cs typeface="Giddyup Std"/>
              </a:rPr>
              <a:t> a </a:t>
            </a:r>
            <a:r>
              <a:rPr lang="en-US" sz="7200" b="1" dirty="0" err="1" smtClean="0">
                <a:solidFill>
                  <a:schemeClr val="bg1"/>
                </a:solidFill>
                <a:latin typeface="Giddyup Std"/>
                <a:cs typeface="Giddyup Std"/>
              </a:rPr>
              <a:t>aprender</a:t>
            </a:r>
            <a:r>
              <a:rPr lang="en-US" sz="7200" b="1" dirty="0" smtClean="0">
                <a:solidFill>
                  <a:schemeClr val="bg1"/>
                </a:solidFill>
                <a:latin typeface="Giddyup Std"/>
                <a:cs typeface="Giddyup Std"/>
              </a:rPr>
              <a:t> de la </a:t>
            </a:r>
            <a:r>
              <a:rPr lang="en-US" sz="7200" b="1" dirty="0" err="1" smtClean="0">
                <a:solidFill>
                  <a:schemeClr val="bg1"/>
                </a:solidFill>
                <a:latin typeface="Giddyup Std"/>
                <a:cs typeface="Giddyup Std"/>
              </a:rPr>
              <a:t>familia</a:t>
            </a:r>
            <a:r>
              <a:rPr lang="en-US" sz="7200" b="1" dirty="0" smtClean="0">
                <a:solidFill>
                  <a:schemeClr val="bg1"/>
                </a:solidFill>
                <a:latin typeface="Giddyup Std"/>
                <a:cs typeface="Giddyup Std"/>
              </a:rPr>
              <a:t>!</a:t>
            </a:r>
            <a:endParaRPr lang="en-US" sz="7200" b="1" dirty="0">
              <a:solidFill>
                <a:schemeClr val="bg1"/>
              </a:solidFill>
              <a:latin typeface="Giddyup Std"/>
              <a:cs typeface="Giddyup Std"/>
            </a:endParaRPr>
          </a:p>
        </p:txBody>
      </p:sp>
      <p:sp>
        <p:nvSpPr>
          <p:cNvPr id="3" name="Content Placeholder 2"/>
          <p:cNvSpPr>
            <a:spLocks noGrp="1"/>
          </p:cNvSpPr>
          <p:nvPr>
            <p:ph idx="1"/>
          </p:nvPr>
        </p:nvSpPr>
        <p:spPr>
          <a:xfrm>
            <a:off x="0" y="1676400"/>
            <a:ext cx="9144000" cy="5181600"/>
          </a:xfrm>
        </p:spPr>
        <p:txBody>
          <a:bodyPr>
            <a:normAutofit fontScale="92500" lnSpcReduction="20000"/>
          </a:bodyPr>
          <a:lstStyle/>
          <a:p>
            <a:pPr>
              <a:buFont typeface="Wingdings" charset="2"/>
              <a:buChar char="²"/>
            </a:pPr>
            <a:r>
              <a:rPr lang="en-US" sz="3600" dirty="0" smtClean="0">
                <a:solidFill>
                  <a:srgbClr val="FF8000"/>
                </a:solidFill>
                <a:latin typeface="Comic Sans MS"/>
                <a:cs typeface="Comic Sans MS"/>
              </a:rPr>
              <a:t>We will be learning more about family vocabulary and adjectives used to </a:t>
            </a:r>
            <a:r>
              <a:rPr lang="en-US" sz="3600" smtClean="0">
                <a:solidFill>
                  <a:srgbClr val="FF8000"/>
                </a:solidFill>
                <a:latin typeface="Comic Sans MS"/>
                <a:cs typeface="Comic Sans MS"/>
              </a:rPr>
              <a:t>describe people.</a:t>
            </a:r>
          </a:p>
          <a:p>
            <a:pPr>
              <a:buFont typeface="Wingdings" charset="2"/>
              <a:buChar char="²"/>
            </a:pPr>
            <a:r>
              <a:rPr lang="en-US" sz="3600" dirty="0" smtClean="0">
                <a:solidFill>
                  <a:srgbClr val="FF8000"/>
                </a:solidFill>
                <a:latin typeface="Comic Sans MS"/>
                <a:cs typeface="Comic Sans MS"/>
              </a:rPr>
              <a:t>Complete </a:t>
            </a:r>
            <a:r>
              <a:rPr lang="en-US" sz="3600" dirty="0" smtClean="0">
                <a:solidFill>
                  <a:srgbClr val="FF8000"/>
                </a:solidFill>
                <a:latin typeface="Comic Sans MS"/>
                <a:cs typeface="Comic Sans MS"/>
              </a:rPr>
              <a:t>the following activities working at your own pace.</a:t>
            </a:r>
          </a:p>
          <a:p>
            <a:pPr>
              <a:buFont typeface="Wingdings" charset="2"/>
              <a:buChar char="²"/>
            </a:pPr>
            <a:r>
              <a:rPr lang="en-US" sz="3600" dirty="0" smtClean="0">
                <a:solidFill>
                  <a:srgbClr val="FF8000"/>
                </a:solidFill>
                <a:latin typeface="Comic Sans MS"/>
                <a:cs typeface="Comic Sans MS"/>
              </a:rPr>
              <a:t>For the listening activities there is a written transcript.  Please only read the transcript if you feel you need to.</a:t>
            </a:r>
          </a:p>
          <a:p>
            <a:pPr>
              <a:buFont typeface="Wingdings" charset="2"/>
              <a:buChar char="²"/>
            </a:pPr>
            <a:r>
              <a:rPr lang="en-US" sz="3600" dirty="0" smtClean="0">
                <a:solidFill>
                  <a:srgbClr val="FF8000"/>
                </a:solidFill>
                <a:latin typeface="Comic Sans MS"/>
                <a:cs typeface="Comic Sans MS"/>
              </a:rPr>
              <a:t>At the end of the activity, you will have a chance to talk about your own family or a famous family you choose.</a:t>
            </a:r>
            <a:endParaRPr lang="en-US" sz="3600" dirty="0">
              <a:solidFill>
                <a:srgbClr val="FF8000"/>
              </a:solidFill>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Font typeface="Wingdings" pitchFamily="2" charset="2"/>
              <a:buChar char="v"/>
            </a:pPr>
            <a:r>
              <a:rPr lang="en-US" dirty="0" smtClean="0">
                <a:solidFill>
                  <a:srgbClr val="FFFFFF"/>
                </a:solidFill>
                <a:latin typeface="Comic Sans MS" pitchFamily="66" charset="0"/>
              </a:rPr>
              <a:t>Click play on the following video to watch the </a:t>
            </a:r>
            <a:r>
              <a:rPr lang="en-US" dirty="0" err="1" smtClean="0">
                <a:solidFill>
                  <a:srgbClr val="FFFFFF"/>
                </a:solidFill>
                <a:latin typeface="Comic Sans MS" pitchFamily="66" charset="0"/>
              </a:rPr>
              <a:t>Expresavisión</a:t>
            </a:r>
            <a:r>
              <a:rPr lang="en-US" dirty="0" smtClean="0">
                <a:solidFill>
                  <a:srgbClr val="FFFFFF"/>
                </a:solidFill>
                <a:latin typeface="Comic Sans MS" pitchFamily="66" charset="0"/>
              </a:rPr>
              <a:t> video.  Fill out the worksheet to go along with the video as you watch.  You may watch it as many times as you need.</a:t>
            </a:r>
          </a:p>
          <a:p>
            <a:pPr>
              <a:buFont typeface="Wingdings" pitchFamily="2" charset="2"/>
              <a:buChar char="v"/>
            </a:pPr>
            <a:r>
              <a:rPr lang="en-US" dirty="0" smtClean="0">
                <a:latin typeface="Comic Sans MS" pitchFamily="66" charset="0"/>
                <a:hlinkClick r:id="rId4" action="ppaction://hlinksldjump"/>
              </a:rPr>
              <a:t>Click here if you need to see the written transcript while watching the video.</a:t>
            </a:r>
            <a:endParaRPr lang="en-US" dirty="0">
              <a:latin typeface="Comic Sans MS" pitchFamily="66" charset="0"/>
            </a:endParaRPr>
          </a:p>
        </p:txBody>
      </p:sp>
      <p:pic>
        <p:nvPicPr>
          <p:cNvPr id="4" name="expresavis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724400" y="3352800"/>
            <a:ext cx="4064000" cy="3048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FF"/>
                </a:solidFill>
                <a:latin typeface="Comic Sans MS" pitchFamily="66" charset="0"/>
              </a:rPr>
              <a:t>Expresavisión</a:t>
            </a:r>
            <a:r>
              <a:rPr lang="en-US" b="1" dirty="0" smtClean="0">
                <a:solidFill>
                  <a:srgbClr val="FFFFFF"/>
                </a:solidFill>
                <a:latin typeface="Comic Sans MS" pitchFamily="66" charset="0"/>
              </a:rPr>
              <a:t> Transcript</a:t>
            </a:r>
            <a:endParaRPr lang="en-US" b="1" dirty="0">
              <a:solidFill>
                <a:srgbClr val="FFFFFF"/>
              </a:solidFill>
              <a:latin typeface="Comic Sans MS" pitchFamily="66" charset="0"/>
            </a:endParaRPr>
          </a:p>
        </p:txBody>
      </p:sp>
      <p:sp>
        <p:nvSpPr>
          <p:cNvPr id="3" name="Content Placeholder 2"/>
          <p:cNvSpPr>
            <a:spLocks noGrp="1"/>
          </p:cNvSpPr>
          <p:nvPr>
            <p:ph idx="1"/>
          </p:nvPr>
        </p:nvSpPr>
        <p:spPr>
          <a:xfrm>
            <a:off x="3208" y="1295400"/>
            <a:ext cx="4721192" cy="5257800"/>
          </a:xfrm>
        </p:spPr>
        <p:txBody>
          <a:bodyPr lIns="0" rIns="0">
            <a:normAutofit lnSpcReduction="10000"/>
          </a:bodyPr>
          <a:lstStyle/>
          <a:p>
            <a:pPr>
              <a:buNone/>
            </a:pPr>
            <a:r>
              <a:rPr lang="es-ES" dirty="0" smtClean="0">
                <a:solidFill>
                  <a:srgbClr val="FFFF00"/>
                </a:solidFill>
              </a:rPr>
              <a:t>	</a:t>
            </a:r>
            <a:r>
              <a:rPr lang="es-ES" dirty="0" smtClean="0">
                <a:solidFill>
                  <a:srgbClr val="FFFF00"/>
                </a:solidFill>
                <a:latin typeface="Comic Sans MS" pitchFamily="66" charset="0"/>
              </a:rPr>
              <a:t>Hola</a:t>
            </a:r>
            <a:r>
              <a:rPr lang="es-ES" dirty="0">
                <a:solidFill>
                  <a:srgbClr val="FFFF00"/>
                </a:solidFill>
                <a:latin typeface="Comic Sans MS" pitchFamily="66" charset="0"/>
              </a:rPr>
              <a:t>. Me llamo Elena y vivo en Santiago. </a:t>
            </a:r>
            <a:r>
              <a:rPr lang="es-ES" dirty="0" smtClean="0">
                <a:solidFill>
                  <a:srgbClr val="FFFF00"/>
                </a:solidFill>
                <a:latin typeface="Comic Sans MS" pitchFamily="66" charset="0"/>
              </a:rPr>
              <a:t>Te presento </a:t>
            </a:r>
            <a:r>
              <a:rPr lang="es-ES" dirty="0">
                <a:solidFill>
                  <a:srgbClr val="FFFF00"/>
                </a:solidFill>
                <a:latin typeface="Comic Sans MS" pitchFamily="66" charset="0"/>
              </a:rPr>
              <a:t>a mi familia: mi abuela, mis padres, mi madre, mi padre, Clara, mi hermana mayor, el hermano de mi madre, mi tío Carlos, el hijo de mi tío Carlos, mi primo Mauricio. Somos siete.</a:t>
            </a:r>
            <a:endParaRPr lang="en-US" dirty="0">
              <a:solidFill>
                <a:srgbClr val="FFFF00"/>
              </a:solidFill>
              <a:latin typeface="Comic Sans MS" pitchFamily="66" charset="0"/>
            </a:endParaRPr>
          </a:p>
        </p:txBody>
      </p:sp>
      <p:pic>
        <p:nvPicPr>
          <p:cNvPr id="4" name="expresavis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53000" y="1676400"/>
            <a:ext cx="4064000" cy="30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4525963"/>
          </a:xfrm>
        </p:spPr>
        <p:txBody>
          <a:bodyPr/>
          <a:lstStyle/>
          <a:p>
            <a:r>
              <a:rPr lang="en-US" dirty="0" smtClean="0">
                <a:solidFill>
                  <a:schemeClr val="bg1"/>
                </a:solidFill>
                <a:latin typeface="Comic Sans MS" pitchFamily="66" charset="0"/>
              </a:rPr>
              <a:t>Look at the following family tree.  Listen to the 8 statements and write whether they are </a:t>
            </a:r>
            <a:r>
              <a:rPr lang="en-US" dirty="0" err="1" smtClean="0">
                <a:solidFill>
                  <a:schemeClr val="bg1"/>
                </a:solidFill>
                <a:latin typeface="Comic Sans MS" pitchFamily="66" charset="0"/>
              </a:rPr>
              <a:t>cierto</a:t>
            </a:r>
            <a:r>
              <a:rPr lang="en-US" dirty="0" smtClean="0">
                <a:solidFill>
                  <a:schemeClr val="bg1"/>
                </a:solidFill>
                <a:latin typeface="Comic Sans MS" pitchFamily="66" charset="0"/>
              </a:rPr>
              <a:t> o </a:t>
            </a:r>
            <a:r>
              <a:rPr lang="en-US" dirty="0" err="1" smtClean="0">
                <a:solidFill>
                  <a:schemeClr val="bg1"/>
                </a:solidFill>
                <a:latin typeface="Comic Sans MS" pitchFamily="66" charset="0"/>
              </a:rPr>
              <a:t>falso</a:t>
            </a:r>
            <a:r>
              <a:rPr lang="en-US" dirty="0" smtClean="0">
                <a:solidFill>
                  <a:schemeClr val="bg1"/>
                </a:solidFill>
                <a:latin typeface="Comic Sans MS" pitchFamily="66" charset="0"/>
              </a:rPr>
              <a:t>.  You may listen to the track as many times as you need.  </a:t>
            </a:r>
          </a:p>
          <a:p>
            <a:r>
              <a:rPr lang="en-US" dirty="0" smtClean="0">
                <a:latin typeface="Comic Sans MS" pitchFamily="66" charset="0"/>
                <a:hlinkClick r:id="rId4" action="ppaction://hlinksldjump"/>
              </a:rPr>
              <a:t>Click here if you need to view the written transcript.</a:t>
            </a:r>
            <a:endParaRPr lang="en-US" dirty="0">
              <a:latin typeface="Comic Sans MS" pitchFamily="66" charset="0"/>
            </a:endParaRPr>
          </a:p>
        </p:txBody>
      </p:sp>
      <p:pic>
        <p:nvPicPr>
          <p:cNvPr id="1026" name="Picture 2" descr="A family tree. At the top of the tree are the names Federico and Olga. Underneath them are the names of their children, Lorenzo and Beatriz. Beatriz is married to Alberto, and they have a child named Ricardo. Lorenzo is married to Mercedes, and they have two children named Ana and Carlos."/>
          <p:cNvPicPr>
            <a:picLocks noChangeAspect="1" noChangeArrowheads="1"/>
          </p:cNvPicPr>
          <p:nvPr/>
        </p:nvPicPr>
        <p:blipFill>
          <a:blip r:embed="rId5" cstate="print"/>
          <a:srcRect/>
          <a:stretch>
            <a:fillRect/>
          </a:stretch>
        </p:blipFill>
        <p:spPr bwMode="auto">
          <a:xfrm>
            <a:off x="1066800" y="3886200"/>
            <a:ext cx="6943664" cy="2971800"/>
          </a:xfrm>
          <a:prstGeom prst="rect">
            <a:avLst/>
          </a:prstGeom>
          <a:noFill/>
        </p:spPr>
      </p:pic>
      <p:pic>
        <p:nvPicPr>
          <p:cNvPr id="2" name="listening 1.mo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15200" y="2667000"/>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7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Comic Sans MS" pitchFamily="66" charset="0"/>
              </a:rPr>
              <a:t>Family Tree Transcript</a:t>
            </a:r>
            <a:endParaRPr lang="en-US" b="1" dirty="0">
              <a:solidFill>
                <a:srgbClr val="FFFF00"/>
              </a:solidFill>
              <a:latin typeface="Comic Sans MS" pitchFamily="66" charset="0"/>
            </a:endParaRPr>
          </a:p>
        </p:txBody>
      </p:sp>
      <p:sp>
        <p:nvSpPr>
          <p:cNvPr id="3" name="Content Placeholder 2"/>
          <p:cNvSpPr>
            <a:spLocks noGrp="1"/>
          </p:cNvSpPr>
          <p:nvPr>
            <p:ph idx="1"/>
          </p:nvPr>
        </p:nvSpPr>
        <p:spPr>
          <a:xfrm>
            <a:off x="0" y="1295400"/>
            <a:ext cx="9144000" cy="2667000"/>
          </a:xfrm>
        </p:spPr>
        <p:txBody>
          <a:bodyPr lIns="0" rIns="0">
            <a:normAutofit fontScale="62500" lnSpcReduction="20000"/>
          </a:bodyPr>
          <a:lstStyle/>
          <a:p>
            <a:pPr>
              <a:buNone/>
            </a:pPr>
            <a:r>
              <a:rPr lang="es-ES" b="1" dirty="0" smtClean="0">
                <a:solidFill>
                  <a:schemeClr val="bg1"/>
                </a:solidFill>
                <a:latin typeface="Comic Sans MS" pitchFamily="66" charset="0"/>
              </a:rPr>
              <a:t>1. Beatriz es la hija de Federico y Olga.</a:t>
            </a:r>
          </a:p>
          <a:p>
            <a:pPr>
              <a:buNone/>
            </a:pPr>
            <a:r>
              <a:rPr lang="es-ES" b="1" dirty="0" smtClean="0">
                <a:solidFill>
                  <a:schemeClr val="bg1"/>
                </a:solidFill>
                <a:latin typeface="Comic Sans MS" pitchFamily="66" charset="0"/>
              </a:rPr>
              <a:t>2. Ricardo es el nieto de Alberto.</a:t>
            </a:r>
          </a:p>
          <a:p>
            <a:pPr>
              <a:buNone/>
            </a:pPr>
            <a:r>
              <a:rPr lang="es-ES" b="1" dirty="0" smtClean="0">
                <a:solidFill>
                  <a:schemeClr val="bg1"/>
                </a:solidFill>
                <a:latin typeface="Comic Sans MS" pitchFamily="66" charset="0"/>
              </a:rPr>
              <a:t>3. Lorenzo y Mercedes son los padres de Ana.</a:t>
            </a:r>
          </a:p>
          <a:p>
            <a:pPr>
              <a:buNone/>
            </a:pPr>
            <a:r>
              <a:rPr lang="es-ES" b="1" dirty="0" smtClean="0">
                <a:solidFill>
                  <a:schemeClr val="bg1"/>
                </a:solidFill>
                <a:latin typeface="Comic Sans MS" pitchFamily="66" charset="0"/>
              </a:rPr>
              <a:t>4. Beatriz es la tía de Carlos.</a:t>
            </a:r>
          </a:p>
          <a:p>
            <a:pPr>
              <a:buNone/>
            </a:pPr>
            <a:r>
              <a:rPr lang="es-ES" b="1" dirty="0" smtClean="0">
                <a:solidFill>
                  <a:schemeClr val="bg1"/>
                </a:solidFill>
                <a:latin typeface="Comic Sans MS" pitchFamily="66" charset="0"/>
              </a:rPr>
              <a:t>5. Olga es la madre de Ana.</a:t>
            </a:r>
          </a:p>
          <a:p>
            <a:pPr>
              <a:buNone/>
            </a:pPr>
            <a:r>
              <a:rPr lang="es-ES" b="1" dirty="0" smtClean="0">
                <a:solidFill>
                  <a:schemeClr val="bg1"/>
                </a:solidFill>
                <a:latin typeface="Comic Sans MS" pitchFamily="66" charset="0"/>
              </a:rPr>
              <a:t>6. Ana es la sobrina de Ricardo.</a:t>
            </a:r>
          </a:p>
          <a:p>
            <a:pPr>
              <a:buNone/>
            </a:pPr>
            <a:r>
              <a:rPr lang="es-ES" b="1" dirty="0" smtClean="0">
                <a:solidFill>
                  <a:schemeClr val="bg1"/>
                </a:solidFill>
                <a:latin typeface="Comic Sans MS" pitchFamily="66" charset="0"/>
              </a:rPr>
              <a:t>7. Mercedes es la abuela de Ricardo.</a:t>
            </a:r>
          </a:p>
          <a:p>
            <a:pPr>
              <a:buNone/>
            </a:pPr>
            <a:r>
              <a:rPr lang="es-ES" b="1" dirty="0" smtClean="0">
                <a:solidFill>
                  <a:schemeClr val="bg1"/>
                </a:solidFill>
                <a:latin typeface="Comic Sans MS" pitchFamily="66" charset="0"/>
              </a:rPr>
              <a:t>8. Ana es la hermana de Carlos. </a:t>
            </a:r>
            <a:endParaRPr lang="en-US" b="1" dirty="0">
              <a:solidFill>
                <a:schemeClr val="bg1"/>
              </a:solidFill>
              <a:latin typeface="Comic Sans MS" pitchFamily="66" charset="0"/>
            </a:endParaRPr>
          </a:p>
        </p:txBody>
      </p:sp>
      <p:pic>
        <p:nvPicPr>
          <p:cNvPr id="4" name="Picture 2" descr="A family tree. At the top of the tree are the names Federico and Olga. Underneath them are the names of their children, Lorenzo and Beatriz. Beatriz is married to Alberto, and they have a child named Ricardo. Lorenzo is married to Mercedes, and they have two children named Ana and Carlos."/>
          <p:cNvPicPr>
            <a:picLocks noChangeAspect="1" noChangeArrowheads="1"/>
          </p:cNvPicPr>
          <p:nvPr/>
        </p:nvPicPr>
        <p:blipFill>
          <a:blip r:embed="rId4" cstate="print"/>
          <a:srcRect/>
          <a:stretch>
            <a:fillRect/>
          </a:stretch>
        </p:blipFill>
        <p:spPr bwMode="auto">
          <a:xfrm>
            <a:off x="1066800" y="3886200"/>
            <a:ext cx="6943664" cy="2971800"/>
          </a:xfrm>
          <a:prstGeom prst="rect">
            <a:avLst/>
          </a:prstGeom>
          <a:noFill/>
        </p:spPr>
      </p:pic>
      <p:pic>
        <p:nvPicPr>
          <p:cNvPr id="5" name="listening 1.mo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00800" y="22860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72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52400" y="2133600"/>
            <a:ext cx="4495800" cy="4046220"/>
          </a:xfrm>
          <a:prstGeom prst="rect">
            <a:avLst/>
          </a:prstGeom>
        </p:spPr>
      </p:pic>
      <p:pic>
        <p:nvPicPr>
          <p:cNvPr id="6" name="Picture 5"/>
          <p:cNvPicPr>
            <a:picLocks noChangeAspect="1"/>
          </p:cNvPicPr>
          <p:nvPr/>
        </p:nvPicPr>
        <p:blipFill>
          <a:blip r:embed="rId5"/>
          <a:stretch>
            <a:fillRect/>
          </a:stretch>
        </p:blipFill>
        <p:spPr>
          <a:xfrm>
            <a:off x="4639649" y="2133600"/>
            <a:ext cx="4487333" cy="4038600"/>
          </a:xfrm>
          <a:prstGeom prst="rect">
            <a:avLst/>
          </a:prstGeom>
        </p:spPr>
      </p:pic>
      <p:sp>
        <p:nvSpPr>
          <p:cNvPr id="7" name="TextBox 6"/>
          <p:cNvSpPr txBox="1"/>
          <p:nvPr/>
        </p:nvSpPr>
        <p:spPr>
          <a:xfrm>
            <a:off x="0" y="76200"/>
            <a:ext cx="9144000" cy="1569660"/>
          </a:xfrm>
          <a:prstGeom prst="rect">
            <a:avLst/>
          </a:prstGeom>
          <a:noFill/>
        </p:spPr>
        <p:txBody>
          <a:bodyPr wrap="square" rtlCol="0">
            <a:spAutoFit/>
          </a:bodyPr>
          <a:lstStyle/>
          <a:p>
            <a:pPr marL="457200" indent="-457200">
              <a:buFont typeface="Wingdings" charset="2"/>
              <a:buChar char="²"/>
            </a:pPr>
            <a:r>
              <a:rPr lang="en-US" sz="2400" b="1" dirty="0">
                <a:solidFill>
                  <a:srgbClr val="FFFFFF"/>
                </a:solidFill>
                <a:latin typeface="Comic Sans MS"/>
                <a:cs typeface="Comic Sans MS"/>
              </a:rPr>
              <a:t>Listen to the following sentences. Then, based on the photos, decide whether each sentence refers to Carolina's family or Marta's family</a:t>
            </a:r>
            <a:r>
              <a:rPr lang="en-US" sz="2400" b="1" dirty="0" smtClean="0">
                <a:solidFill>
                  <a:srgbClr val="FFFFFF"/>
                </a:solidFill>
                <a:latin typeface="Comic Sans MS"/>
                <a:cs typeface="Comic Sans MS"/>
              </a:rPr>
              <a:t>.</a:t>
            </a:r>
          </a:p>
          <a:p>
            <a:pPr marL="457200" indent="-457200">
              <a:buFont typeface="Wingdings" charset="2"/>
              <a:buChar char="²"/>
            </a:pPr>
            <a:r>
              <a:rPr lang="en-US" sz="2400" b="1" dirty="0" smtClean="0">
                <a:solidFill>
                  <a:srgbClr val="FFFFFF"/>
                </a:solidFill>
                <a:latin typeface="Comic Sans MS"/>
                <a:cs typeface="Comic Sans MS"/>
                <a:hlinkClick r:id="rId6" action="ppaction://hlinksldjump"/>
              </a:rPr>
              <a:t>Click here if you need to view the written transcript.</a:t>
            </a:r>
            <a:endParaRPr lang="en-US" sz="2400" b="1" dirty="0">
              <a:solidFill>
                <a:srgbClr val="FFFFFF"/>
              </a:solidFill>
              <a:latin typeface="Comic Sans MS"/>
              <a:cs typeface="Comic Sans MS"/>
            </a:endParaRPr>
          </a:p>
        </p:txBody>
      </p:sp>
      <p:sp>
        <p:nvSpPr>
          <p:cNvPr id="8" name="Rectangle 7"/>
          <p:cNvSpPr/>
          <p:nvPr/>
        </p:nvSpPr>
        <p:spPr>
          <a:xfrm>
            <a:off x="457200" y="6239693"/>
            <a:ext cx="3774992"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la </a:t>
            </a:r>
            <a:r>
              <a:rPr lang="en-US" sz="3200" b="1" cap="none" spc="0" dirty="0" err="1"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familia</a:t>
            </a:r>
            <a:r>
              <a:rPr lang="en-US" sz="32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 de Carolina</a:t>
            </a:r>
            <a:endParaRPr lang="en-US" sz="3200" b="1" cap="none" spc="0"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endParaRPr>
          </a:p>
        </p:txBody>
      </p:sp>
      <p:sp>
        <p:nvSpPr>
          <p:cNvPr id="11" name="Rectangle 10"/>
          <p:cNvSpPr/>
          <p:nvPr/>
        </p:nvSpPr>
        <p:spPr>
          <a:xfrm>
            <a:off x="5029200" y="6262894"/>
            <a:ext cx="3416320"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la </a:t>
            </a:r>
            <a:r>
              <a:rPr lang="en-US" sz="3200" b="1" cap="none" spc="0" dirty="0" err="1"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familia</a:t>
            </a:r>
            <a:r>
              <a:rPr lang="en-US" sz="32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 de Marta</a:t>
            </a:r>
            <a:endParaRPr lang="en-US" sz="3200" b="1" cap="none" spc="0"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endParaRPr>
          </a:p>
        </p:txBody>
      </p:sp>
      <p:pic>
        <p:nvPicPr>
          <p:cNvPr id="9" name="Listening 8.mo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1752600"/>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37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52400" y="3573780"/>
            <a:ext cx="2895600" cy="2606040"/>
          </a:xfrm>
          <a:prstGeom prst="rect">
            <a:avLst/>
          </a:prstGeom>
        </p:spPr>
      </p:pic>
      <p:pic>
        <p:nvPicPr>
          <p:cNvPr id="6" name="Picture 5"/>
          <p:cNvPicPr>
            <a:picLocks noChangeAspect="1"/>
          </p:cNvPicPr>
          <p:nvPr/>
        </p:nvPicPr>
        <p:blipFill>
          <a:blip r:embed="rId5"/>
          <a:stretch>
            <a:fillRect/>
          </a:stretch>
        </p:blipFill>
        <p:spPr>
          <a:xfrm>
            <a:off x="6248400" y="3581476"/>
            <a:ext cx="2878582" cy="2590724"/>
          </a:xfrm>
          <a:prstGeom prst="rect">
            <a:avLst/>
          </a:prstGeom>
        </p:spPr>
      </p:pic>
      <p:sp>
        <p:nvSpPr>
          <p:cNvPr id="7" name="TextBox 6"/>
          <p:cNvSpPr txBox="1"/>
          <p:nvPr/>
        </p:nvSpPr>
        <p:spPr>
          <a:xfrm>
            <a:off x="0" y="76200"/>
            <a:ext cx="9144000" cy="461665"/>
          </a:xfrm>
          <a:prstGeom prst="rect">
            <a:avLst/>
          </a:prstGeom>
          <a:noFill/>
        </p:spPr>
        <p:txBody>
          <a:bodyPr wrap="square" rtlCol="0">
            <a:spAutoFit/>
          </a:bodyPr>
          <a:lstStyle/>
          <a:p>
            <a:pPr marL="457200" indent="-457200">
              <a:buFont typeface="Wingdings" charset="2"/>
              <a:buChar char="²"/>
            </a:pPr>
            <a:endParaRPr lang="en-US" sz="2400" b="1" dirty="0">
              <a:solidFill>
                <a:srgbClr val="FFFFFF"/>
              </a:solidFill>
              <a:latin typeface="Comic Sans MS"/>
              <a:cs typeface="Comic Sans MS"/>
            </a:endParaRPr>
          </a:p>
        </p:txBody>
      </p:sp>
      <p:sp>
        <p:nvSpPr>
          <p:cNvPr id="8" name="Rectangle 7"/>
          <p:cNvSpPr/>
          <p:nvPr/>
        </p:nvSpPr>
        <p:spPr>
          <a:xfrm>
            <a:off x="0" y="6273224"/>
            <a:ext cx="3774992"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la </a:t>
            </a:r>
            <a:r>
              <a:rPr lang="en-US" sz="3200" b="1" cap="none" spc="0" dirty="0" err="1"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familia</a:t>
            </a:r>
            <a:r>
              <a:rPr lang="en-US" sz="32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 de Carolina</a:t>
            </a:r>
            <a:endParaRPr lang="en-US" sz="3200" b="1" cap="none" spc="0"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endParaRPr>
          </a:p>
        </p:txBody>
      </p:sp>
      <p:sp>
        <p:nvSpPr>
          <p:cNvPr id="11" name="Rectangle 10"/>
          <p:cNvSpPr/>
          <p:nvPr/>
        </p:nvSpPr>
        <p:spPr>
          <a:xfrm>
            <a:off x="5727680" y="6250810"/>
            <a:ext cx="3416320"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la </a:t>
            </a:r>
            <a:r>
              <a:rPr lang="en-US" sz="3200" b="1" cap="none" spc="0" dirty="0" err="1"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familia</a:t>
            </a:r>
            <a:r>
              <a:rPr lang="en-US" sz="32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 de Marta</a:t>
            </a:r>
            <a:endParaRPr lang="en-US" sz="3200" b="1" cap="none" spc="0"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endParaRPr>
          </a:p>
        </p:txBody>
      </p:sp>
      <p:pic>
        <p:nvPicPr>
          <p:cNvPr id="9" name="Listening 8.mo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4800" y="4953000"/>
            <a:ext cx="812800" cy="812800"/>
          </a:xfrm>
          <a:prstGeom prst="rect">
            <a:avLst/>
          </a:prstGeom>
        </p:spPr>
      </p:pic>
      <p:sp>
        <p:nvSpPr>
          <p:cNvPr id="2" name="TextBox 1"/>
          <p:cNvSpPr txBox="1"/>
          <p:nvPr/>
        </p:nvSpPr>
        <p:spPr>
          <a:xfrm>
            <a:off x="10489" y="0"/>
            <a:ext cx="9144000" cy="984885"/>
          </a:xfrm>
          <a:prstGeom prst="rect">
            <a:avLst/>
          </a:prstGeom>
          <a:noFill/>
        </p:spPr>
        <p:txBody>
          <a:bodyPr wrap="square" rtlCol="0">
            <a:spAutoFit/>
          </a:bodyPr>
          <a:lstStyle/>
          <a:p>
            <a:r>
              <a:rPr lang="en-US" sz="2000" b="1" dirty="0">
                <a:solidFill>
                  <a:srgbClr val="FFFFFF"/>
                </a:solidFill>
                <a:latin typeface="Comic Sans MS"/>
                <a:cs typeface="Comic Sans MS"/>
              </a:rPr>
              <a:t>Listen to the following sentences. Then, based on the photos, decide whether each sentence refers to Carolina's family or Marta's family</a:t>
            </a:r>
            <a:r>
              <a:rPr lang="en-US" sz="2000" b="1" dirty="0" smtClean="0">
                <a:solidFill>
                  <a:srgbClr val="FFFFFF"/>
                </a:solidFill>
                <a:latin typeface="Comic Sans MS"/>
                <a:cs typeface="Comic Sans MS"/>
              </a:rPr>
              <a:t>.</a:t>
            </a:r>
          </a:p>
          <a:p>
            <a:endParaRPr lang="en-US" dirty="0">
              <a:solidFill>
                <a:srgbClr val="FFFFFF"/>
              </a:solidFill>
              <a:latin typeface="Comic Sans MS"/>
              <a:cs typeface="Comic Sans MS"/>
            </a:endParaRPr>
          </a:p>
        </p:txBody>
      </p:sp>
      <p:sp>
        <p:nvSpPr>
          <p:cNvPr id="3" name="TextBox 2"/>
          <p:cNvSpPr txBox="1"/>
          <p:nvPr/>
        </p:nvSpPr>
        <p:spPr>
          <a:xfrm>
            <a:off x="0" y="914400"/>
            <a:ext cx="9144000" cy="2554545"/>
          </a:xfrm>
          <a:prstGeom prst="rect">
            <a:avLst/>
          </a:prstGeom>
          <a:noFill/>
        </p:spPr>
        <p:txBody>
          <a:bodyPr wrap="square" rtlCol="0">
            <a:spAutoFit/>
          </a:bodyPr>
          <a:lstStyle/>
          <a:p>
            <a:pPr marL="342900" indent="-342900">
              <a:buAutoNum type="arabicPeriod"/>
            </a:pPr>
            <a:r>
              <a:rPr lang="en-US" sz="2000" b="1" dirty="0" smtClean="0">
                <a:solidFill>
                  <a:srgbClr val="FFFF00"/>
                </a:solidFill>
                <a:latin typeface="Comic Sans MS"/>
                <a:cs typeface="Comic Sans MS"/>
              </a:rPr>
              <a:t>Su </a:t>
            </a:r>
            <a:r>
              <a:rPr lang="en-US" sz="2000" b="1" dirty="0" err="1" smtClean="0">
                <a:solidFill>
                  <a:srgbClr val="FFFF00"/>
                </a:solidFill>
                <a:latin typeface="Comic Sans MS"/>
                <a:cs typeface="Comic Sans MS"/>
              </a:rPr>
              <a:t>hermano</a:t>
            </a:r>
            <a:r>
              <a:rPr lang="en-US" sz="2000" b="1" dirty="0" smtClean="0">
                <a:solidFill>
                  <a:srgbClr val="FFFF00"/>
                </a:solidFill>
                <a:latin typeface="Comic Sans MS"/>
                <a:cs typeface="Comic Sans MS"/>
              </a:rPr>
              <a:t> </a:t>
            </a:r>
            <a:r>
              <a:rPr lang="en-US" sz="2000" b="1" dirty="0" err="1" smtClean="0">
                <a:solidFill>
                  <a:srgbClr val="FFFF00"/>
                </a:solidFill>
                <a:latin typeface="Comic Sans MS"/>
                <a:cs typeface="Comic Sans MS"/>
              </a:rPr>
              <a:t>tiene</a:t>
            </a:r>
            <a:r>
              <a:rPr lang="en-US" sz="2000" b="1" dirty="0" smtClean="0">
                <a:solidFill>
                  <a:srgbClr val="FFFF00"/>
                </a:solidFill>
                <a:latin typeface="Comic Sans MS"/>
                <a:cs typeface="Comic Sans MS"/>
              </a:rPr>
              <a:t> el </a:t>
            </a:r>
            <a:r>
              <a:rPr lang="en-US" sz="2000" b="1" dirty="0" err="1" smtClean="0">
                <a:solidFill>
                  <a:srgbClr val="FFFF00"/>
                </a:solidFill>
                <a:latin typeface="Comic Sans MS"/>
                <a:cs typeface="Comic Sans MS"/>
              </a:rPr>
              <a:t>pelo</a:t>
            </a:r>
            <a:r>
              <a:rPr lang="en-US" sz="2000" b="1" dirty="0" smtClean="0">
                <a:solidFill>
                  <a:srgbClr val="FFFF00"/>
                </a:solidFill>
                <a:latin typeface="Comic Sans MS"/>
                <a:cs typeface="Comic Sans MS"/>
              </a:rPr>
              <a:t> </a:t>
            </a:r>
            <a:r>
              <a:rPr lang="en-US" sz="2000" b="1" dirty="0" err="1" smtClean="0">
                <a:solidFill>
                  <a:srgbClr val="FFFF00"/>
                </a:solidFill>
                <a:latin typeface="Comic Sans MS"/>
                <a:cs typeface="Comic Sans MS"/>
              </a:rPr>
              <a:t>corto</a:t>
            </a:r>
            <a:r>
              <a:rPr lang="en-US" sz="2000" b="1" dirty="0" smtClean="0">
                <a:solidFill>
                  <a:srgbClr val="FFFF00"/>
                </a:solidFill>
                <a:latin typeface="Comic Sans MS"/>
                <a:cs typeface="Comic Sans MS"/>
              </a:rPr>
              <a:t> y </a:t>
            </a:r>
            <a:r>
              <a:rPr lang="en-US" sz="2000" b="1" dirty="0" err="1" smtClean="0">
                <a:solidFill>
                  <a:srgbClr val="FFFF00"/>
                </a:solidFill>
                <a:latin typeface="Comic Sans MS"/>
                <a:cs typeface="Comic Sans MS"/>
              </a:rPr>
              <a:t>rubio</a:t>
            </a:r>
            <a:r>
              <a:rPr lang="en-US" sz="2000" b="1" dirty="0" smtClean="0">
                <a:solidFill>
                  <a:srgbClr val="FFFF00"/>
                </a:solidFill>
                <a:latin typeface="Comic Sans MS"/>
                <a:cs typeface="Comic Sans MS"/>
              </a:rPr>
              <a:t>.</a:t>
            </a:r>
          </a:p>
          <a:p>
            <a:pPr marL="342900" indent="-342900">
              <a:buAutoNum type="arabicPeriod"/>
            </a:pPr>
            <a:r>
              <a:rPr lang="en-US" sz="2000" b="1" dirty="0" smtClean="0">
                <a:solidFill>
                  <a:srgbClr val="FFFF00"/>
                </a:solidFill>
                <a:latin typeface="Comic Sans MS"/>
                <a:cs typeface="Comic Sans MS"/>
              </a:rPr>
              <a:t>Su </a:t>
            </a:r>
            <a:r>
              <a:rPr lang="en-US" sz="2000" b="1" dirty="0" err="1" smtClean="0">
                <a:solidFill>
                  <a:srgbClr val="FFFF00"/>
                </a:solidFill>
                <a:latin typeface="Comic Sans MS"/>
                <a:cs typeface="Comic Sans MS"/>
              </a:rPr>
              <a:t>hermano</a:t>
            </a:r>
            <a:r>
              <a:rPr lang="en-US" sz="2000" b="1" dirty="0" smtClean="0">
                <a:solidFill>
                  <a:srgbClr val="FFFF00"/>
                </a:solidFill>
                <a:latin typeface="Comic Sans MS"/>
                <a:cs typeface="Comic Sans MS"/>
              </a:rPr>
              <a:t> </a:t>
            </a:r>
            <a:r>
              <a:rPr lang="en-US" sz="2000" b="1" dirty="0" err="1" smtClean="0">
                <a:solidFill>
                  <a:srgbClr val="FFFF00"/>
                </a:solidFill>
                <a:latin typeface="Comic Sans MS"/>
                <a:cs typeface="Comic Sans MS"/>
              </a:rPr>
              <a:t>es</a:t>
            </a:r>
            <a:r>
              <a:rPr lang="en-US" sz="2000" b="1" dirty="0" smtClean="0">
                <a:solidFill>
                  <a:srgbClr val="FFFF00"/>
                </a:solidFill>
                <a:latin typeface="Comic Sans MS"/>
                <a:cs typeface="Comic Sans MS"/>
              </a:rPr>
              <a:t> </a:t>
            </a:r>
            <a:r>
              <a:rPr lang="en-US" sz="2000" b="1" dirty="0" err="1" smtClean="0">
                <a:solidFill>
                  <a:srgbClr val="FFFF00"/>
                </a:solidFill>
                <a:latin typeface="Comic Sans MS"/>
                <a:cs typeface="Comic Sans MS"/>
              </a:rPr>
              <a:t>travieso</a:t>
            </a:r>
            <a:r>
              <a:rPr lang="en-US" sz="2000" b="1" dirty="0" smtClean="0">
                <a:solidFill>
                  <a:srgbClr val="FFFF00"/>
                </a:solidFill>
                <a:latin typeface="Comic Sans MS"/>
                <a:cs typeface="Comic Sans MS"/>
              </a:rPr>
              <a:t>.</a:t>
            </a:r>
          </a:p>
          <a:p>
            <a:pPr marL="342900" indent="-342900">
              <a:buAutoNum type="arabicPeriod"/>
            </a:pPr>
            <a:r>
              <a:rPr lang="en-US" sz="2000" b="1" dirty="0" err="1" smtClean="0">
                <a:solidFill>
                  <a:srgbClr val="FFFF00"/>
                </a:solidFill>
                <a:latin typeface="Comic Sans MS"/>
                <a:cs typeface="Comic Sans MS"/>
              </a:rPr>
              <a:t>Tiene</a:t>
            </a:r>
            <a:r>
              <a:rPr lang="en-US" sz="2000" b="1" dirty="0" smtClean="0">
                <a:solidFill>
                  <a:srgbClr val="FFFF00"/>
                </a:solidFill>
                <a:latin typeface="Comic Sans MS"/>
                <a:cs typeface="Comic Sans MS"/>
              </a:rPr>
              <a:t> </a:t>
            </a:r>
            <a:r>
              <a:rPr lang="en-US" sz="2000" b="1" dirty="0" err="1" smtClean="0">
                <a:solidFill>
                  <a:srgbClr val="FFFF00"/>
                </a:solidFill>
                <a:latin typeface="Comic Sans MS"/>
                <a:cs typeface="Comic Sans MS"/>
              </a:rPr>
              <a:t>hermanos</a:t>
            </a:r>
            <a:r>
              <a:rPr lang="en-US" sz="2000" b="1" dirty="0" smtClean="0">
                <a:solidFill>
                  <a:srgbClr val="FFFF00"/>
                </a:solidFill>
                <a:latin typeface="Comic Sans MS"/>
                <a:cs typeface="Comic Sans MS"/>
              </a:rPr>
              <a:t> </a:t>
            </a:r>
            <a:r>
              <a:rPr lang="en-US" sz="2000" b="1" dirty="0" err="1" smtClean="0">
                <a:solidFill>
                  <a:srgbClr val="FFFF00"/>
                </a:solidFill>
                <a:latin typeface="Comic Sans MS"/>
                <a:cs typeface="Comic Sans MS"/>
              </a:rPr>
              <a:t>mayores</a:t>
            </a:r>
            <a:r>
              <a:rPr lang="en-US" sz="2000" b="1" dirty="0" smtClean="0">
                <a:solidFill>
                  <a:srgbClr val="FFFF00"/>
                </a:solidFill>
                <a:latin typeface="Comic Sans MS"/>
                <a:cs typeface="Comic Sans MS"/>
              </a:rPr>
              <a:t>.</a:t>
            </a:r>
          </a:p>
          <a:p>
            <a:pPr marL="342900" indent="-342900">
              <a:buAutoNum type="arabicPeriod"/>
            </a:pPr>
            <a:r>
              <a:rPr lang="en-US" sz="2000" b="1" dirty="0" smtClean="0">
                <a:solidFill>
                  <a:srgbClr val="FFFF00"/>
                </a:solidFill>
                <a:latin typeface="Comic Sans MS"/>
                <a:cs typeface="Comic Sans MS"/>
              </a:rPr>
              <a:t>Su </a:t>
            </a:r>
            <a:r>
              <a:rPr lang="en-US" sz="2000" b="1" dirty="0" err="1" smtClean="0">
                <a:solidFill>
                  <a:srgbClr val="FFFF00"/>
                </a:solidFill>
                <a:latin typeface="Comic Sans MS"/>
                <a:cs typeface="Comic Sans MS"/>
              </a:rPr>
              <a:t>hermana</a:t>
            </a:r>
            <a:r>
              <a:rPr lang="en-US" sz="2000" b="1" dirty="0" smtClean="0">
                <a:solidFill>
                  <a:srgbClr val="FFFF00"/>
                </a:solidFill>
                <a:latin typeface="Comic Sans MS"/>
                <a:cs typeface="Comic Sans MS"/>
              </a:rPr>
              <a:t> mayor </a:t>
            </a:r>
            <a:r>
              <a:rPr lang="en-US" sz="2000" b="1" dirty="0" err="1" smtClean="0">
                <a:solidFill>
                  <a:srgbClr val="FFFF00"/>
                </a:solidFill>
                <a:latin typeface="Comic Sans MS"/>
                <a:cs typeface="Comic Sans MS"/>
              </a:rPr>
              <a:t>tiene</a:t>
            </a:r>
            <a:r>
              <a:rPr lang="en-US" sz="2000" b="1" dirty="0" smtClean="0">
                <a:solidFill>
                  <a:srgbClr val="FFFF00"/>
                </a:solidFill>
                <a:latin typeface="Comic Sans MS"/>
                <a:cs typeface="Comic Sans MS"/>
              </a:rPr>
              <a:t> el </a:t>
            </a:r>
            <a:r>
              <a:rPr lang="en-US" sz="2000" b="1" dirty="0" err="1" smtClean="0">
                <a:solidFill>
                  <a:srgbClr val="FFFF00"/>
                </a:solidFill>
                <a:latin typeface="Comic Sans MS"/>
                <a:cs typeface="Comic Sans MS"/>
              </a:rPr>
              <a:t>pelo</a:t>
            </a:r>
            <a:r>
              <a:rPr lang="en-US" sz="2000" b="1" dirty="0" smtClean="0">
                <a:solidFill>
                  <a:srgbClr val="FFFF00"/>
                </a:solidFill>
                <a:latin typeface="Comic Sans MS"/>
                <a:cs typeface="Comic Sans MS"/>
              </a:rPr>
              <a:t> largo.</a:t>
            </a:r>
          </a:p>
          <a:p>
            <a:pPr marL="342900" indent="-342900">
              <a:buAutoNum type="arabicPeriod"/>
            </a:pPr>
            <a:r>
              <a:rPr lang="en-US" sz="2000" b="1" dirty="0" smtClean="0">
                <a:solidFill>
                  <a:srgbClr val="FFFF00"/>
                </a:solidFill>
                <a:latin typeface="Comic Sans MS"/>
                <a:cs typeface="Comic Sans MS"/>
              </a:rPr>
              <a:t>Su </a:t>
            </a:r>
            <a:r>
              <a:rPr lang="en-US" sz="2000" b="1" dirty="0" err="1" smtClean="0">
                <a:solidFill>
                  <a:srgbClr val="FFFF00"/>
                </a:solidFill>
                <a:latin typeface="Comic Sans MS"/>
                <a:cs typeface="Comic Sans MS"/>
              </a:rPr>
              <a:t>abuela</a:t>
            </a:r>
            <a:r>
              <a:rPr lang="en-US" sz="2000" b="1" dirty="0" smtClean="0">
                <a:solidFill>
                  <a:srgbClr val="FFFF00"/>
                </a:solidFill>
                <a:latin typeface="Comic Sans MS"/>
                <a:cs typeface="Comic Sans MS"/>
              </a:rPr>
              <a:t> vive con </a:t>
            </a:r>
            <a:r>
              <a:rPr lang="en-US" sz="2000" b="1" dirty="0" err="1" smtClean="0">
                <a:solidFill>
                  <a:srgbClr val="FFFF00"/>
                </a:solidFill>
                <a:latin typeface="Comic Sans MS"/>
                <a:cs typeface="Comic Sans MS"/>
              </a:rPr>
              <a:t>ellos</a:t>
            </a:r>
            <a:r>
              <a:rPr lang="en-US" sz="2000" b="1" dirty="0" smtClean="0">
                <a:solidFill>
                  <a:srgbClr val="FFFF00"/>
                </a:solidFill>
                <a:latin typeface="Comic Sans MS"/>
                <a:cs typeface="Comic Sans MS"/>
              </a:rPr>
              <a:t>.</a:t>
            </a:r>
          </a:p>
          <a:p>
            <a:pPr marL="342900" indent="-342900">
              <a:buAutoNum type="arabicPeriod"/>
            </a:pPr>
            <a:r>
              <a:rPr lang="en-US" sz="2000" b="1" dirty="0" smtClean="0">
                <a:solidFill>
                  <a:srgbClr val="FFFF00"/>
                </a:solidFill>
                <a:latin typeface="Comic Sans MS"/>
                <a:cs typeface="Comic Sans MS"/>
              </a:rPr>
              <a:t>Su </a:t>
            </a:r>
            <a:r>
              <a:rPr lang="en-US" sz="2000" b="1" dirty="0" err="1" smtClean="0">
                <a:solidFill>
                  <a:srgbClr val="FFFF00"/>
                </a:solidFill>
                <a:latin typeface="Comic Sans MS"/>
                <a:cs typeface="Comic Sans MS"/>
              </a:rPr>
              <a:t>madre</a:t>
            </a:r>
            <a:r>
              <a:rPr lang="en-US" sz="2000" b="1" dirty="0" smtClean="0">
                <a:solidFill>
                  <a:srgbClr val="FFFF00"/>
                </a:solidFill>
                <a:latin typeface="Comic Sans MS"/>
                <a:cs typeface="Comic Sans MS"/>
              </a:rPr>
              <a:t> </a:t>
            </a:r>
            <a:r>
              <a:rPr lang="en-US" sz="2000" b="1" dirty="0" err="1" smtClean="0">
                <a:solidFill>
                  <a:srgbClr val="FFFF00"/>
                </a:solidFill>
                <a:latin typeface="Comic Sans MS"/>
                <a:cs typeface="Comic Sans MS"/>
              </a:rPr>
              <a:t>está</a:t>
            </a:r>
            <a:r>
              <a:rPr lang="en-US" sz="2000" b="1" dirty="0" smtClean="0">
                <a:solidFill>
                  <a:srgbClr val="FFFF00"/>
                </a:solidFill>
                <a:latin typeface="Comic Sans MS"/>
                <a:cs typeface="Comic Sans MS"/>
              </a:rPr>
              <a:t> en la </a:t>
            </a:r>
            <a:r>
              <a:rPr lang="en-US" sz="2000" b="1" dirty="0" err="1" smtClean="0">
                <a:solidFill>
                  <a:srgbClr val="FFFF00"/>
                </a:solidFill>
                <a:latin typeface="Comic Sans MS"/>
                <a:cs typeface="Comic Sans MS"/>
              </a:rPr>
              <a:t>silla</a:t>
            </a:r>
            <a:r>
              <a:rPr lang="en-US" sz="2000" b="1" dirty="0" smtClean="0">
                <a:solidFill>
                  <a:srgbClr val="FFFF00"/>
                </a:solidFill>
                <a:latin typeface="Comic Sans MS"/>
                <a:cs typeface="Comic Sans MS"/>
              </a:rPr>
              <a:t> de </a:t>
            </a:r>
            <a:r>
              <a:rPr lang="en-US" sz="2000" b="1" dirty="0" err="1" smtClean="0">
                <a:solidFill>
                  <a:srgbClr val="FFFF00"/>
                </a:solidFill>
                <a:latin typeface="Comic Sans MS"/>
                <a:cs typeface="Comic Sans MS"/>
              </a:rPr>
              <a:t>ruedas</a:t>
            </a:r>
            <a:r>
              <a:rPr lang="en-US" sz="2000" b="1" dirty="0" smtClean="0">
                <a:solidFill>
                  <a:srgbClr val="FFFF00"/>
                </a:solidFill>
                <a:latin typeface="Comic Sans MS"/>
                <a:cs typeface="Comic Sans MS"/>
              </a:rPr>
              <a:t>.</a:t>
            </a:r>
          </a:p>
          <a:p>
            <a:pPr marL="342900" indent="-342900">
              <a:buAutoNum type="arabicPeriod"/>
            </a:pPr>
            <a:r>
              <a:rPr lang="en-US" sz="2000" b="1" dirty="0" smtClean="0">
                <a:solidFill>
                  <a:srgbClr val="FFFF00"/>
                </a:solidFill>
                <a:latin typeface="Comic Sans MS"/>
                <a:cs typeface="Comic Sans MS"/>
              </a:rPr>
              <a:t>Su padre </a:t>
            </a:r>
            <a:r>
              <a:rPr lang="en-US" sz="2000" b="1" dirty="0" err="1" smtClean="0">
                <a:solidFill>
                  <a:srgbClr val="FFFF00"/>
                </a:solidFill>
                <a:latin typeface="Comic Sans MS"/>
                <a:cs typeface="Comic Sans MS"/>
              </a:rPr>
              <a:t>usa</a:t>
            </a:r>
            <a:r>
              <a:rPr lang="en-US" sz="2000" b="1" dirty="0" smtClean="0">
                <a:solidFill>
                  <a:srgbClr val="FFFF00"/>
                </a:solidFill>
                <a:latin typeface="Comic Sans MS"/>
                <a:cs typeface="Comic Sans MS"/>
              </a:rPr>
              <a:t> </a:t>
            </a:r>
            <a:r>
              <a:rPr lang="en-US" sz="2000" b="1" dirty="0" err="1" smtClean="0">
                <a:solidFill>
                  <a:srgbClr val="FFFF00"/>
                </a:solidFill>
                <a:latin typeface="Comic Sans MS"/>
                <a:cs typeface="Comic Sans MS"/>
              </a:rPr>
              <a:t>lentes</a:t>
            </a:r>
            <a:r>
              <a:rPr lang="en-US" sz="2000" b="1" dirty="0" smtClean="0">
                <a:solidFill>
                  <a:srgbClr val="FFFF00"/>
                </a:solidFill>
                <a:latin typeface="Comic Sans MS"/>
                <a:cs typeface="Comic Sans MS"/>
              </a:rPr>
              <a:t>.</a:t>
            </a:r>
          </a:p>
          <a:p>
            <a:pPr marL="342900" indent="-342900">
              <a:buAutoNum type="arabicPeriod"/>
            </a:pPr>
            <a:r>
              <a:rPr lang="en-US" sz="2000" b="1" dirty="0" smtClean="0">
                <a:solidFill>
                  <a:srgbClr val="FFFF00"/>
                </a:solidFill>
                <a:latin typeface="Comic Sans MS"/>
                <a:cs typeface="Comic Sans MS"/>
              </a:rPr>
              <a:t>Su </a:t>
            </a:r>
            <a:r>
              <a:rPr lang="en-US" sz="2000" b="1" dirty="0" err="1" smtClean="0">
                <a:solidFill>
                  <a:srgbClr val="FFFF00"/>
                </a:solidFill>
                <a:latin typeface="Comic Sans MS"/>
                <a:cs typeface="Comic Sans MS"/>
              </a:rPr>
              <a:t>familia</a:t>
            </a:r>
            <a:r>
              <a:rPr lang="en-US" sz="2000" b="1" dirty="0" smtClean="0">
                <a:solidFill>
                  <a:srgbClr val="FFFF00"/>
                </a:solidFill>
                <a:latin typeface="Comic Sans MS"/>
                <a:cs typeface="Comic Sans MS"/>
              </a:rPr>
              <a:t> </a:t>
            </a:r>
            <a:r>
              <a:rPr lang="en-US" sz="2000" b="1" dirty="0" err="1" smtClean="0">
                <a:solidFill>
                  <a:srgbClr val="FFFF00"/>
                </a:solidFill>
                <a:latin typeface="Comic Sans MS"/>
                <a:cs typeface="Comic Sans MS"/>
              </a:rPr>
              <a:t>tiene</a:t>
            </a:r>
            <a:r>
              <a:rPr lang="en-US" sz="2000" b="1" dirty="0" smtClean="0">
                <a:solidFill>
                  <a:srgbClr val="FFFF00"/>
                </a:solidFill>
                <a:latin typeface="Comic Sans MS"/>
                <a:cs typeface="Comic Sans MS"/>
              </a:rPr>
              <a:t> un </a:t>
            </a:r>
            <a:r>
              <a:rPr lang="en-US" sz="2000" b="1" dirty="0" err="1" smtClean="0">
                <a:solidFill>
                  <a:srgbClr val="FFFF00"/>
                </a:solidFill>
                <a:latin typeface="Comic Sans MS"/>
                <a:cs typeface="Comic Sans MS"/>
              </a:rPr>
              <a:t>perro</a:t>
            </a:r>
            <a:r>
              <a:rPr lang="en-US" sz="2000" b="1" dirty="0" smtClean="0">
                <a:solidFill>
                  <a:srgbClr val="FFFF00"/>
                </a:solidFill>
                <a:latin typeface="Comic Sans MS"/>
                <a:cs typeface="Comic Sans MS"/>
              </a:rPr>
              <a:t>.</a:t>
            </a:r>
            <a:endParaRPr lang="en-US" sz="2000" b="1" dirty="0">
              <a:solidFill>
                <a:srgbClr val="FFFF00"/>
              </a:solidFill>
              <a:latin typeface="Comic Sans MS"/>
              <a:cs typeface="Comic Sans MS"/>
            </a:endParaRPr>
          </a:p>
        </p:txBody>
      </p:sp>
    </p:spTree>
    <p:extLst>
      <p:ext uri="{BB962C8B-B14F-4D97-AF65-F5344CB8AC3E}">
        <p14:creationId xmlns:p14="http://schemas.microsoft.com/office/powerpoint/2010/main" val="1612197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37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latin typeface="Comic Sans MS" pitchFamily="66" charset="0"/>
              </a:rPr>
              <a:t>Practice with Adjectives</a:t>
            </a:r>
            <a:endParaRPr lang="en-US" b="1" dirty="0">
              <a:latin typeface="Comic Sans MS" pitchFamily="66" charset="0"/>
            </a:endParaRPr>
          </a:p>
        </p:txBody>
      </p:sp>
      <p:sp>
        <p:nvSpPr>
          <p:cNvPr id="3" name="Content Placeholder 2"/>
          <p:cNvSpPr>
            <a:spLocks noGrp="1"/>
          </p:cNvSpPr>
          <p:nvPr>
            <p:ph idx="1"/>
          </p:nvPr>
        </p:nvSpPr>
        <p:spPr>
          <a:xfrm>
            <a:off x="3208" y="914400"/>
            <a:ext cx="4568792" cy="5791200"/>
          </a:xfrm>
        </p:spPr>
        <p:txBody>
          <a:bodyPr lIns="0" rIns="0">
            <a:normAutofit fontScale="85000" lnSpcReduction="20000"/>
          </a:bodyPr>
          <a:lstStyle/>
          <a:p>
            <a:pPr marL="0" indent="0">
              <a:buNone/>
            </a:pPr>
            <a:r>
              <a:rPr lang="en-US" dirty="0" smtClean="0"/>
              <a:t>Read the following and match the person or animal being described.</a:t>
            </a:r>
          </a:p>
          <a:p>
            <a:pPr marL="0" indent="0">
              <a:buNone/>
            </a:pPr>
            <a:endParaRPr lang="en-US" dirty="0" smtClean="0"/>
          </a:p>
          <a:p>
            <a:pPr marL="0" indent="0">
              <a:buNone/>
            </a:pPr>
            <a:r>
              <a:rPr lang="en-US" dirty="0" smtClean="0"/>
              <a:t>1</a:t>
            </a:r>
            <a:r>
              <a:rPr lang="en-US" dirty="0"/>
              <a:t>.En mi </a:t>
            </a:r>
            <a:r>
              <a:rPr lang="en-US" dirty="0" err="1"/>
              <a:t>familia</a:t>
            </a:r>
            <a:r>
              <a:rPr lang="en-US" dirty="0"/>
              <a:t> </a:t>
            </a:r>
            <a:r>
              <a:rPr lang="en-US" dirty="0" err="1"/>
              <a:t>somos</a:t>
            </a:r>
            <a:r>
              <a:rPr lang="en-US" dirty="0"/>
              <a:t> </a:t>
            </a:r>
            <a:r>
              <a:rPr lang="en-US" dirty="0" err="1"/>
              <a:t>seis</a:t>
            </a:r>
            <a:r>
              <a:rPr lang="en-US" dirty="0"/>
              <a:t> personas y un </a:t>
            </a:r>
            <a:r>
              <a:rPr lang="en-US" dirty="0" err="1"/>
              <a:t>perro</a:t>
            </a:r>
            <a:r>
              <a:rPr lang="en-US" dirty="0"/>
              <a:t>.  </a:t>
            </a:r>
          </a:p>
          <a:p>
            <a:pPr marL="0" indent="0">
              <a:buNone/>
            </a:pPr>
            <a:r>
              <a:rPr lang="en-US" dirty="0"/>
              <a:t>2.Mi </a:t>
            </a:r>
            <a:r>
              <a:rPr lang="en-US" dirty="0" err="1"/>
              <a:t>tía</a:t>
            </a:r>
            <a:r>
              <a:rPr lang="en-US" dirty="0"/>
              <a:t> </a:t>
            </a:r>
            <a:r>
              <a:rPr lang="en-US" dirty="0" err="1"/>
              <a:t>tiene</a:t>
            </a:r>
            <a:r>
              <a:rPr lang="en-US" dirty="0"/>
              <a:t> el </a:t>
            </a:r>
            <a:r>
              <a:rPr lang="en-US" dirty="0" err="1"/>
              <a:t>pelo</a:t>
            </a:r>
            <a:r>
              <a:rPr lang="en-US" dirty="0"/>
              <a:t> negro y </a:t>
            </a:r>
            <a:r>
              <a:rPr lang="en-US" dirty="0" err="1"/>
              <a:t>corto</a:t>
            </a:r>
            <a:r>
              <a:rPr lang="en-US" dirty="0"/>
              <a:t>.  </a:t>
            </a:r>
          </a:p>
          <a:p>
            <a:pPr marL="0" indent="0">
              <a:buNone/>
            </a:pPr>
            <a:r>
              <a:rPr lang="en-US" dirty="0"/>
              <a:t>3.El </a:t>
            </a:r>
            <a:r>
              <a:rPr lang="en-US" dirty="0" err="1"/>
              <a:t>gato</a:t>
            </a:r>
            <a:r>
              <a:rPr lang="en-US" dirty="0"/>
              <a:t> </a:t>
            </a:r>
            <a:r>
              <a:rPr lang="en-US" dirty="0" err="1"/>
              <a:t>gordo</a:t>
            </a:r>
            <a:r>
              <a:rPr lang="en-US" dirty="0"/>
              <a:t> se llama </a:t>
            </a:r>
            <a:r>
              <a:rPr lang="en-US" dirty="0" err="1"/>
              <a:t>Fito</a:t>
            </a:r>
            <a:r>
              <a:rPr lang="en-US" dirty="0"/>
              <a:t>.  </a:t>
            </a:r>
          </a:p>
          <a:p>
            <a:pPr marL="0" indent="0">
              <a:buNone/>
            </a:pPr>
            <a:r>
              <a:rPr lang="en-US" dirty="0"/>
              <a:t>4.Mi </a:t>
            </a:r>
            <a:r>
              <a:rPr lang="en-US" dirty="0" err="1"/>
              <a:t>profesor</a:t>
            </a:r>
            <a:r>
              <a:rPr lang="en-US" dirty="0"/>
              <a:t> </a:t>
            </a:r>
            <a:r>
              <a:rPr lang="en-US" dirty="0" err="1"/>
              <a:t>usa</a:t>
            </a:r>
            <a:r>
              <a:rPr lang="en-US" dirty="0"/>
              <a:t> </a:t>
            </a:r>
            <a:r>
              <a:rPr lang="en-US" dirty="0" err="1"/>
              <a:t>lentes</a:t>
            </a:r>
            <a:r>
              <a:rPr lang="en-US" dirty="0"/>
              <a:t>.  </a:t>
            </a:r>
          </a:p>
          <a:p>
            <a:pPr marL="0" indent="0">
              <a:buNone/>
            </a:pPr>
            <a:r>
              <a:rPr lang="en-US" dirty="0"/>
              <a:t>5.Mi </a:t>
            </a:r>
            <a:r>
              <a:rPr lang="en-US" dirty="0" err="1"/>
              <a:t>sobrino</a:t>
            </a:r>
            <a:r>
              <a:rPr lang="en-US" dirty="0"/>
              <a:t> </a:t>
            </a:r>
            <a:r>
              <a:rPr lang="en-US" dirty="0" err="1"/>
              <a:t>tiene</a:t>
            </a:r>
            <a:r>
              <a:rPr lang="en-US" dirty="0"/>
              <a:t> los </a:t>
            </a:r>
            <a:r>
              <a:rPr lang="en-US" dirty="0" err="1"/>
              <a:t>ojos</a:t>
            </a:r>
            <a:r>
              <a:rPr lang="en-US" dirty="0"/>
              <a:t> </a:t>
            </a:r>
            <a:r>
              <a:rPr lang="en-US" dirty="0" err="1"/>
              <a:t>azules</a:t>
            </a:r>
            <a:r>
              <a:rPr lang="en-US" dirty="0"/>
              <a:t>.  </a:t>
            </a:r>
          </a:p>
          <a:p>
            <a:pPr marL="0" indent="0">
              <a:buNone/>
            </a:pPr>
            <a:r>
              <a:rPr lang="en-US" dirty="0"/>
              <a:t>6.Mi prima </a:t>
            </a:r>
            <a:r>
              <a:rPr lang="en-US" dirty="0" err="1"/>
              <a:t>tiene</a:t>
            </a:r>
            <a:r>
              <a:rPr lang="en-US" dirty="0"/>
              <a:t> el </a:t>
            </a:r>
            <a:r>
              <a:rPr lang="en-US" dirty="0" err="1"/>
              <a:t>pelo</a:t>
            </a:r>
            <a:r>
              <a:rPr lang="en-US" dirty="0"/>
              <a:t> largo y </a:t>
            </a:r>
            <a:r>
              <a:rPr lang="en-US" dirty="0" err="1"/>
              <a:t>castaño</a:t>
            </a:r>
            <a:r>
              <a:rPr lang="en-US" dirty="0"/>
              <a:t>.	</a:t>
            </a:r>
          </a:p>
          <a:p>
            <a:pPr>
              <a:buNone/>
            </a:pPr>
            <a:endParaRPr lang="en-US" dirty="0">
              <a:latin typeface="Comic Sans MS" pitchFamily="66" charset="0"/>
            </a:endParaRPr>
          </a:p>
        </p:txBody>
      </p:sp>
      <p:pic>
        <p:nvPicPr>
          <p:cNvPr id="5" name="Picture 4"/>
          <p:cNvPicPr>
            <a:picLocks noChangeAspect="1"/>
          </p:cNvPicPr>
          <p:nvPr/>
        </p:nvPicPr>
        <p:blipFill>
          <a:blip r:embed="rId2"/>
          <a:stretch>
            <a:fillRect/>
          </a:stretch>
        </p:blipFill>
        <p:spPr>
          <a:xfrm>
            <a:off x="4419600" y="1295400"/>
            <a:ext cx="1701800" cy="1155700"/>
          </a:xfrm>
          <a:prstGeom prst="rect">
            <a:avLst/>
          </a:prstGeom>
        </p:spPr>
      </p:pic>
      <p:pic>
        <p:nvPicPr>
          <p:cNvPr id="6" name="Picture 5"/>
          <p:cNvPicPr>
            <a:picLocks noChangeAspect="1"/>
          </p:cNvPicPr>
          <p:nvPr/>
        </p:nvPicPr>
        <p:blipFill>
          <a:blip r:embed="rId3"/>
          <a:stretch>
            <a:fillRect/>
          </a:stretch>
        </p:blipFill>
        <p:spPr>
          <a:xfrm>
            <a:off x="6172200" y="1143000"/>
            <a:ext cx="1155700" cy="1676400"/>
          </a:xfrm>
          <a:prstGeom prst="rect">
            <a:avLst/>
          </a:prstGeom>
        </p:spPr>
      </p:pic>
      <p:pic>
        <p:nvPicPr>
          <p:cNvPr id="7" name="Picture 6"/>
          <p:cNvPicPr>
            <a:picLocks noChangeAspect="1"/>
          </p:cNvPicPr>
          <p:nvPr/>
        </p:nvPicPr>
        <p:blipFill>
          <a:blip r:embed="rId4"/>
          <a:stretch>
            <a:fillRect/>
          </a:stretch>
        </p:blipFill>
        <p:spPr>
          <a:xfrm>
            <a:off x="7414461" y="1447800"/>
            <a:ext cx="1739900" cy="1155700"/>
          </a:xfrm>
          <a:prstGeom prst="rect">
            <a:avLst/>
          </a:prstGeom>
        </p:spPr>
      </p:pic>
      <p:pic>
        <p:nvPicPr>
          <p:cNvPr id="8" name="Picture 7"/>
          <p:cNvPicPr>
            <a:picLocks noChangeAspect="1"/>
          </p:cNvPicPr>
          <p:nvPr/>
        </p:nvPicPr>
        <p:blipFill>
          <a:blip r:embed="rId5"/>
          <a:stretch>
            <a:fillRect/>
          </a:stretch>
        </p:blipFill>
        <p:spPr>
          <a:xfrm>
            <a:off x="4876800" y="3124200"/>
            <a:ext cx="1066800" cy="1600200"/>
          </a:xfrm>
          <a:prstGeom prst="rect">
            <a:avLst/>
          </a:prstGeom>
        </p:spPr>
      </p:pic>
      <p:pic>
        <p:nvPicPr>
          <p:cNvPr id="9" name="Picture 8"/>
          <p:cNvPicPr>
            <a:picLocks noChangeAspect="1"/>
          </p:cNvPicPr>
          <p:nvPr/>
        </p:nvPicPr>
        <p:blipFill>
          <a:blip r:embed="rId6"/>
          <a:stretch>
            <a:fillRect/>
          </a:stretch>
        </p:blipFill>
        <p:spPr>
          <a:xfrm>
            <a:off x="6172200" y="3124200"/>
            <a:ext cx="1155700" cy="1701800"/>
          </a:xfrm>
          <a:prstGeom prst="rect">
            <a:avLst/>
          </a:prstGeom>
        </p:spPr>
      </p:pic>
      <p:pic>
        <p:nvPicPr>
          <p:cNvPr id="10" name="Picture 9"/>
          <p:cNvPicPr>
            <a:picLocks noChangeAspect="1"/>
          </p:cNvPicPr>
          <p:nvPr/>
        </p:nvPicPr>
        <p:blipFill>
          <a:blip r:embed="rId7"/>
          <a:stretch>
            <a:fillRect/>
          </a:stretch>
        </p:blipFill>
        <p:spPr>
          <a:xfrm>
            <a:off x="7620000" y="3048000"/>
            <a:ext cx="1193800" cy="1739900"/>
          </a:xfrm>
          <a:prstGeom prst="rect">
            <a:avLst/>
          </a:prstGeom>
        </p:spPr>
      </p:pic>
      <p:pic>
        <p:nvPicPr>
          <p:cNvPr id="11" name="Picture 10"/>
          <p:cNvPicPr>
            <a:picLocks noChangeAspect="1"/>
          </p:cNvPicPr>
          <p:nvPr/>
        </p:nvPicPr>
        <p:blipFill>
          <a:blip r:embed="rId8"/>
          <a:stretch>
            <a:fillRect/>
          </a:stretch>
        </p:blipFill>
        <p:spPr>
          <a:xfrm>
            <a:off x="4800600" y="4953000"/>
            <a:ext cx="1143000" cy="1701800"/>
          </a:xfrm>
          <a:prstGeom prst="rect">
            <a:avLst/>
          </a:prstGeom>
        </p:spPr>
      </p:pic>
      <p:pic>
        <p:nvPicPr>
          <p:cNvPr id="12" name="Picture 11"/>
          <p:cNvPicPr>
            <a:picLocks noChangeAspect="1"/>
          </p:cNvPicPr>
          <p:nvPr/>
        </p:nvPicPr>
        <p:blipFill>
          <a:blip r:embed="rId9"/>
          <a:stretch>
            <a:fillRect/>
          </a:stretch>
        </p:blipFill>
        <p:spPr>
          <a:xfrm>
            <a:off x="6248400" y="5029200"/>
            <a:ext cx="1130300" cy="1676400"/>
          </a:xfrm>
          <a:prstGeom prst="rect">
            <a:avLst/>
          </a:prstGeom>
        </p:spPr>
      </p:pic>
      <p:pic>
        <p:nvPicPr>
          <p:cNvPr id="13" name="Picture 12"/>
          <p:cNvPicPr>
            <a:picLocks noChangeAspect="1"/>
          </p:cNvPicPr>
          <p:nvPr/>
        </p:nvPicPr>
        <p:blipFill>
          <a:blip r:embed="rId10"/>
          <a:stretch>
            <a:fillRect/>
          </a:stretch>
        </p:blipFill>
        <p:spPr>
          <a:xfrm>
            <a:off x="7696200" y="4953000"/>
            <a:ext cx="1143000" cy="1701800"/>
          </a:xfrm>
          <a:prstGeom prst="rect">
            <a:avLst/>
          </a:prstGeom>
        </p:spPr>
      </p:pic>
      <p:sp>
        <p:nvSpPr>
          <p:cNvPr id="14" name="Rectangle 13"/>
          <p:cNvSpPr/>
          <p:nvPr/>
        </p:nvSpPr>
        <p:spPr>
          <a:xfrm>
            <a:off x="4876800" y="2438400"/>
            <a:ext cx="379781" cy="400110"/>
          </a:xfrm>
          <a:prstGeom prst="rect">
            <a:avLst/>
          </a:prstGeom>
          <a:noFill/>
        </p:spPr>
        <p:txBody>
          <a:bodyPr wrap="none" lIns="91440" tIns="45720" rIns="91440" bIns="45720">
            <a:spAutoFit/>
          </a:bodyPr>
          <a:lstStyle/>
          <a:p>
            <a:pPr algn="ctr"/>
            <a:r>
              <a:rPr lang="en-US" sz="20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a.</a:t>
            </a:r>
            <a:endParaRPr lang="en-US" sz="2000" b="1" cap="none" spc="0"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endParaRPr>
          </a:p>
        </p:txBody>
      </p:sp>
      <p:sp>
        <p:nvSpPr>
          <p:cNvPr id="15" name="Rectangle 14"/>
          <p:cNvSpPr/>
          <p:nvPr/>
        </p:nvSpPr>
        <p:spPr>
          <a:xfrm>
            <a:off x="6553200" y="2743200"/>
            <a:ext cx="457200" cy="400110"/>
          </a:xfrm>
          <a:prstGeom prst="rect">
            <a:avLst/>
          </a:prstGeom>
          <a:noFill/>
        </p:spPr>
        <p:txBody>
          <a:bodyPr wrap="square" lIns="91440" tIns="45720" rIns="91440" bIns="45720">
            <a:spAutoFit/>
          </a:bodyPr>
          <a:lstStyle/>
          <a:p>
            <a:pPr algn="ctr"/>
            <a:r>
              <a:rPr lang="en-US" sz="2000" b="1"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b</a:t>
            </a:r>
            <a:r>
              <a:rPr lang="en-US" sz="20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a:t>
            </a:r>
            <a:endParaRPr lang="en-US" sz="2000" b="1" cap="none" spc="0"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endParaRPr>
          </a:p>
        </p:txBody>
      </p:sp>
      <p:sp>
        <p:nvSpPr>
          <p:cNvPr id="16" name="Rectangle 15"/>
          <p:cNvSpPr/>
          <p:nvPr/>
        </p:nvSpPr>
        <p:spPr>
          <a:xfrm>
            <a:off x="8001000" y="2514600"/>
            <a:ext cx="457200" cy="400110"/>
          </a:xfrm>
          <a:prstGeom prst="rect">
            <a:avLst/>
          </a:prstGeom>
          <a:noFill/>
        </p:spPr>
        <p:txBody>
          <a:bodyPr wrap="square" lIns="91440" tIns="45720" rIns="91440" bIns="45720">
            <a:spAutoFit/>
          </a:bodyPr>
          <a:lstStyle/>
          <a:p>
            <a:pPr algn="ctr"/>
            <a:r>
              <a:rPr lang="en-US" sz="2000" b="1"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c</a:t>
            </a:r>
            <a:r>
              <a:rPr lang="en-US" sz="20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a:t>
            </a:r>
            <a:endParaRPr lang="en-US" sz="2000" b="1" cap="none" spc="0"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endParaRPr>
          </a:p>
        </p:txBody>
      </p:sp>
      <p:sp>
        <p:nvSpPr>
          <p:cNvPr id="17" name="Rectangle 16"/>
          <p:cNvSpPr/>
          <p:nvPr/>
        </p:nvSpPr>
        <p:spPr>
          <a:xfrm>
            <a:off x="4419600" y="3810000"/>
            <a:ext cx="457200" cy="400110"/>
          </a:xfrm>
          <a:prstGeom prst="rect">
            <a:avLst/>
          </a:prstGeom>
          <a:noFill/>
        </p:spPr>
        <p:txBody>
          <a:bodyPr wrap="square" lIns="91440" tIns="45720" rIns="91440" bIns="45720">
            <a:spAutoFit/>
          </a:bodyPr>
          <a:lstStyle/>
          <a:p>
            <a:pPr algn="ctr"/>
            <a:r>
              <a:rPr lang="en-US" sz="2000" b="1"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d</a:t>
            </a:r>
            <a:r>
              <a:rPr lang="en-US" sz="20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a:t>
            </a:r>
            <a:endParaRPr lang="en-US" sz="2000" b="1" cap="none" spc="0"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endParaRPr>
          </a:p>
        </p:txBody>
      </p:sp>
      <p:sp>
        <p:nvSpPr>
          <p:cNvPr id="18" name="Rectangle 17"/>
          <p:cNvSpPr/>
          <p:nvPr/>
        </p:nvSpPr>
        <p:spPr>
          <a:xfrm>
            <a:off x="5867400" y="3810000"/>
            <a:ext cx="457200" cy="400110"/>
          </a:xfrm>
          <a:prstGeom prst="rect">
            <a:avLst/>
          </a:prstGeom>
          <a:noFill/>
        </p:spPr>
        <p:txBody>
          <a:bodyPr wrap="square" lIns="91440" tIns="45720" rIns="91440" bIns="45720">
            <a:spAutoFit/>
          </a:bodyPr>
          <a:lstStyle/>
          <a:p>
            <a:pPr algn="ctr"/>
            <a:r>
              <a:rPr lang="en-US" sz="2000" b="1"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e</a:t>
            </a:r>
            <a:r>
              <a:rPr lang="en-US" sz="20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a:t>
            </a:r>
            <a:endParaRPr lang="en-US" sz="2000" b="1" cap="none" spc="0"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endParaRPr>
          </a:p>
        </p:txBody>
      </p:sp>
      <p:sp>
        <p:nvSpPr>
          <p:cNvPr id="19" name="Rectangle 18"/>
          <p:cNvSpPr/>
          <p:nvPr/>
        </p:nvSpPr>
        <p:spPr>
          <a:xfrm>
            <a:off x="7315200" y="3810000"/>
            <a:ext cx="457200" cy="400110"/>
          </a:xfrm>
          <a:prstGeom prst="rect">
            <a:avLst/>
          </a:prstGeom>
          <a:noFill/>
        </p:spPr>
        <p:txBody>
          <a:bodyPr wrap="square" lIns="91440" tIns="45720" rIns="91440" bIns="45720">
            <a:spAutoFit/>
          </a:bodyPr>
          <a:lstStyle/>
          <a:p>
            <a:pPr algn="ctr"/>
            <a:r>
              <a:rPr lang="en-US" sz="2000" b="1"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f</a:t>
            </a:r>
            <a:r>
              <a:rPr lang="en-US" sz="20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a:t>
            </a:r>
            <a:endParaRPr lang="en-US" sz="2000" b="1" cap="none" spc="0"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endParaRPr>
          </a:p>
        </p:txBody>
      </p:sp>
      <p:sp>
        <p:nvSpPr>
          <p:cNvPr id="20" name="Rectangle 19"/>
          <p:cNvSpPr/>
          <p:nvPr/>
        </p:nvSpPr>
        <p:spPr>
          <a:xfrm>
            <a:off x="4495800" y="5562600"/>
            <a:ext cx="457200" cy="400110"/>
          </a:xfrm>
          <a:prstGeom prst="rect">
            <a:avLst/>
          </a:prstGeom>
          <a:noFill/>
        </p:spPr>
        <p:txBody>
          <a:bodyPr wrap="square" lIns="91440" tIns="45720" rIns="91440" bIns="45720">
            <a:spAutoFit/>
          </a:bodyPr>
          <a:lstStyle/>
          <a:p>
            <a:pPr algn="ctr"/>
            <a:r>
              <a:rPr lang="en-US" sz="2000" b="1"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g</a:t>
            </a:r>
            <a:r>
              <a:rPr lang="en-US" sz="20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a:t>
            </a:r>
            <a:endParaRPr lang="en-US" sz="2000" b="1" cap="none" spc="0"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endParaRPr>
          </a:p>
        </p:txBody>
      </p:sp>
      <p:sp>
        <p:nvSpPr>
          <p:cNvPr id="21" name="Rectangle 20"/>
          <p:cNvSpPr/>
          <p:nvPr/>
        </p:nvSpPr>
        <p:spPr>
          <a:xfrm>
            <a:off x="5867400" y="5638800"/>
            <a:ext cx="457200" cy="400110"/>
          </a:xfrm>
          <a:prstGeom prst="rect">
            <a:avLst/>
          </a:prstGeom>
          <a:noFill/>
        </p:spPr>
        <p:txBody>
          <a:bodyPr wrap="square" lIns="91440" tIns="45720" rIns="91440" bIns="45720">
            <a:spAutoFit/>
          </a:bodyPr>
          <a:lstStyle/>
          <a:p>
            <a:pPr algn="ctr"/>
            <a:r>
              <a:rPr lang="en-US" sz="2000" b="1"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h</a:t>
            </a:r>
            <a:r>
              <a:rPr lang="en-US" sz="20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a:t>
            </a:r>
            <a:endParaRPr lang="en-US" sz="2000" b="1" cap="none" spc="0"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endParaRPr>
          </a:p>
        </p:txBody>
      </p:sp>
      <p:sp>
        <p:nvSpPr>
          <p:cNvPr id="22" name="Rectangle 21"/>
          <p:cNvSpPr/>
          <p:nvPr/>
        </p:nvSpPr>
        <p:spPr>
          <a:xfrm>
            <a:off x="7315200" y="5562600"/>
            <a:ext cx="457200" cy="400110"/>
          </a:xfrm>
          <a:prstGeom prst="rect">
            <a:avLst/>
          </a:prstGeom>
          <a:noFill/>
        </p:spPr>
        <p:txBody>
          <a:bodyPr wrap="square" lIns="91440" tIns="45720" rIns="91440" bIns="45720">
            <a:spAutoFit/>
          </a:bodyPr>
          <a:lstStyle/>
          <a:p>
            <a:pPr algn="ctr"/>
            <a:r>
              <a:rPr lang="en-US" sz="2000" b="1"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i</a:t>
            </a:r>
            <a:r>
              <a:rPr lang="en-US" sz="20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a:t>
            </a:r>
            <a:endParaRPr lang="en-US" sz="2000" b="1" cap="none" spc="0"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839137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678</Words>
  <Application>Microsoft Macintosh PowerPoint</Application>
  <PresentationFormat>On-screen Show (4:3)</PresentationFormat>
  <Paragraphs>88</Paragraphs>
  <Slides>12</Slides>
  <Notes>0</Notes>
  <HiddenSlides>3</HiddenSlides>
  <MMClips>6</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La familia</vt:lpstr>
      <vt:lpstr>¡Vamos a aprender de la familia!</vt:lpstr>
      <vt:lpstr>PowerPoint Presentation</vt:lpstr>
      <vt:lpstr>Expresavisión Transcript</vt:lpstr>
      <vt:lpstr>PowerPoint Presentation</vt:lpstr>
      <vt:lpstr>Family Tree Transcript</vt:lpstr>
      <vt:lpstr>PowerPoint Presentation</vt:lpstr>
      <vt:lpstr>PowerPoint Presentation</vt:lpstr>
      <vt:lpstr>Practice with Adjectives</vt:lpstr>
      <vt:lpstr>A ti te toca…</vt:lpstr>
      <vt:lpstr>Un poco más…</vt:lpstr>
      <vt:lpstr>Un poco más…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Paula</dc:creator>
  <cp:lastModifiedBy>Paula Combs</cp:lastModifiedBy>
  <cp:revision>18</cp:revision>
  <dcterms:created xsi:type="dcterms:W3CDTF">2012-02-20T01:45:24Z</dcterms:created>
  <dcterms:modified xsi:type="dcterms:W3CDTF">2012-02-22T12:55:50Z</dcterms:modified>
</cp:coreProperties>
</file>