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3B3"/>
    <a:srgbClr val="008000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9B13-5B2D-C241-8881-E60A4012E9B8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6C30-51DF-BD4B-9570-BD9EC265B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9B13-5B2D-C241-8881-E60A4012E9B8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6C30-51DF-BD4B-9570-BD9EC265B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9B13-5B2D-C241-8881-E60A4012E9B8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6C30-51DF-BD4B-9570-BD9EC265B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9B13-5B2D-C241-8881-E60A4012E9B8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6C30-51DF-BD4B-9570-BD9EC265B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9B13-5B2D-C241-8881-E60A4012E9B8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6C30-51DF-BD4B-9570-BD9EC265B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9B13-5B2D-C241-8881-E60A4012E9B8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6C30-51DF-BD4B-9570-BD9EC265B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9B13-5B2D-C241-8881-E60A4012E9B8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6C30-51DF-BD4B-9570-BD9EC265B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9B13-5B2D-C241-8881-E60A4012E9B8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6C30-51DF-BD4B-9570-BD9EC265B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9B13-5B2D-C241-8881-E60A4012E9B8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6C30-51DF-BD4B-9570-BD9EC265B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9B13-5B2D-C241-8881-E60A4012E9B8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6C30-51DF-BD4B-9570-BD9EC265B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9B13-5B2D-C241-8881-E60A4012E9B8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6C30-51DF-BD4B-9570-BD9EC265B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C9B13-5B2D-C241-8881-E60A4012E9B8}" type="datetimeFigureOut">
              <a:rPr lang="en-US" smtClean="0"/>
              <a:pPr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B6C30-51DF-BD4B-9570-BD9EC265B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65632"/>
            <a:ext cx="9144000" cy="4541530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solidFill>
                  <a:srgbClr val="FFFF00"/>
                </a:solidFill>
                <a:latin typeface="Party LET"/>
                <a:cs typeface="Party LET"/>
              </a:rPr>
              <a:t>Español</a:t>
            </a:r>
            <a:r>
              <a:rPr lang="en-US" sz="9600" dirty="0" smtClean="0">
                <a:solidFill>
                  <a:srgbClr val="FFFF00"/>
                </a:solidFill>
                <a:latin typeface="Party LET"/>
                <a:cs typeface="Party LET"/>
              </a:rPr>
              <a:t> I</a:t>
            </a:r>
            <a:br>
              <a:rPr lang="en-US" sz="9600" dirty="0" smtClean="0">
                <a:solidFill>
                  <a:srgbClr val="FFFF00"/>
                </a:solidFill>
                <a:latin typeface="Party LET"/>
                <a:cs typeface="Party LET"/>
              </a:rPr>
            </a:br>
            <a:r>
              <a:rPr lang="en-US" sz="9600" dirty="0" smtClean="0">
                <a:solidFill>
                  <a:srgbClr val="FFFF00"/>
                </a:solidFill>
                <a:latin typeface="Party LET"/>
                <a:cs typeface="Party LET"/>
              </a:rPr>
              <a:t/>
            </a:r>
            <a:br>
              <a:rPr lang="en-US" sz="9600" dirty="0" smtClean="0">
                <a:solidFill>
                  <a:srgbClr val="FFFF00"/>
                </a:solidFill>
                <a:latin typeface="Party LET"/>
                <a:cs typeface="Party LET"/>
              </a:rPr>
            </a:br>
            <a:r>
              <a:rPr lang="en-US" sz="9600" dirty="0" smtClean="0">
                <a:solidFill>
                  <a:srgbClr val="FFFF00"/>
                </a:solidFill>
                <a:latin typeface="Party LET"/>
                <a:cs typeface="Party LET"/>
              </a:rPr>
              <a:t>Subjects and Verbs</a:t>
            </a:r>
            <a:endParaRPr lang="en-US" sz="9600" dirty="0">
              <a:solidFill>
                <a:srgbClr val="FFFF00"/>
              </a:solidFill>
              <a:latin typeface="Party LET"/>
              <a:cs typeface="Party LE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err="1">
                <a:latin typeface="Marker Felt"/>
                <a:cs typeface="Marker Felt"/>
              </a:rPr>
              <a:t>Práctica</a:t>
            </a:r>
            <a:r>
              <a:rPr lang="en-US" sz="8000" b="1" dirty="0">
                <a:latin typeface="Marker Felt"/>
                <a:cs typeface="Marker Felt"/>
              </a:rPr>
              <a:t>:</a:t>
            </a:r>
            <a:r>
              <a:rPr lang="en-US" sz="8000" dirty="0" smtClean="0">
                <a:latin typeface="Marker Felt"/>
                <a:cs typeface="Marker Felt"/>
              </a:rPr>
              <a:t> </a:t>
            </a:r>
            <a:endParaRPr lang="en-US" sz="8000" dirty="0">
              <a:latin typeface="Marker Felt"/>
              <a:cs typeface="Marker Fe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  <a:buNone/>
            </a:pPr>
            <a:r>
              <a:rPr lang="en-US" sz="4000" b="1" dirty="0" smtClean="0"/>
              <a:t>4</a:t>
            </a:r>
            <a:r>
              <a:rPr lang="en-US" sz="4000" b="1" dirty="0"/>
              <a:t>. Alfonso </a:t>
            </a:r>
            <a:r>
              <a:rPr lang="en-US" sz="4000" b="1" dirty="0" err="1"/>
              <a:t>es</a:t>
            </a:r>
            <a:r>
              <a:rPr lang="en-US" sz="4000" b="1" dirty="0"/>
              <a:t> mi </a:t>
            </a:r>
            <a:r>
              <a:rPr lang="en-US" sz="4000" b="1" dirty="0" err="1"/>
              <a:t>compañero</a:t>
            </a:r>
            <a:r>
              <a:rPr lang="en-US" sz="4000" b="1" dirty="0"/>
              <a:t> de </a:t>
            </a:r>
            <a:r>
              <a:rPr lang="en-US" sz="4000" b="1" dirty="0" err="1"/>
              <a:t>clase</a:t>
            </a:r>
            <a:r>
              <a:rPr lang="en-US" sz="4000" b="1" dirty="0" smtClean="0"/>
              <a:t>.</a:t>
            </a:r>
          </a:p>
          <a:p>
            <a:pPr>
              <a:spcAft>
                <a:spcPts val="1800"/>
              </a:spcAft>
              <a:buNone/>
            </a:pPr>
            <a:endParaRPr lang="en-US" sz="4000" b="1" dirty="0" smtClean="0"/>
          </a:p>
          <a:p>
            <a:pPr>
              <a:spcAft>
                <a:spcPts val="1800"/>
              </a:spcAft>
              <a:buNone/>
            </a:pPr>
            <a:r>
              <a:rPr lang="en-US" sz="4000" b="1" dirty="0"/>
              <a:t>5. Sr. </a:t>
            </a:r>
            <a:r>
              <a:rPr lang="en-US" sz="4000" b="1" dirty="0" err="1"/>
              <a:t>García</a:t>
            </a:r>
            <a:r>
              <a:rPr lang="en-US" sz="4000" b="1" dirty="0"/>
              <a:t> </a:t>
            </a:r>
            <a:r>
              <a:rPr lang="en-US" sz="4000" b="1" dirty="0" err="1"/>
              <a:t>es</a:t>
            </a:r>
            <a:r>
              <a:rPr lang="en-US" sz="4000" b="1" dirty="0"/>
              <a:t> mi </a:t>
            </a:r>
            <a:r>
              <a:rPr lang="en-US" sz="4000" b="1" dirty="0" err="1"/>
              <a:t>profesor</a:t>
            </a:r>
            <a:r>
              <a:rPr lang="en-US" sz="4000" b="1" dirty="0"/>
              <a:t> de </a:t>
            </a:r>
            <a:r>
              <a:rPr lang="en-US" sz="4000" b="1" dirty="0" err="1"/>
              <a:t>ciencias</a:t>
            </a:r>
            <a:r>
              <a:rPr lang="en-US" sz="4000" b="1" dirty="0" smtClean="0"/>
              <a:t>.</a:t>
            </a:r>
            <a:endParaRPr lang="en-US" sz="4000" b="1" smtClean="0"/>
          </a:p>
          <a:p>
            <a:pPr>
              <a:spcAft>
                <a:spcPts val="1800"/>
              </a:spcAft>
              <a:buNone/>
            </a:pPr>
            <a:endParaRPr lang="en-US" sz="4000" b="1" smtClean="0"/>
          </a:p>
          <a:p>
            <a:pPr>
              <a:spcAft>
                <a:spcPts val="1800"/>
              </a:spcAft>
            </a:pPr>
            <a:endParaRPr lang="en-US" sz="40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3079004"/>
            <a:ext cx="9144000" cy="6350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 smtClean="0">
                <a:solidFill>
                  <a:srgbClr val="FFFF00"/>
                </a:solidFill>
                <a:latin typeface="Lucida Grande"/>
                <a:ea typeface="+mj-ea"/>
                <a:cs typeface="Lucida Grande"/>
              </a:rPr>
              <a:t>El </a:t>
            </a:r>
            <a:r>
              <a:rPr lang="en-US" sz="6000" b="1" dirty="0" err="1" smtClean="0">
                <a:solidFill>
                  <a:srgbClr val="FFFF00"/>
                </a:solidFill>
                <a:latin typeface="Lucida Grande"/>
                <a:ea typeface="+mj-ea"/>
                <a:cs typeface="Lucida Grande"/>
              </a:rPr>
              <a:t>es</a:t>
            </a:r>
            <a:r>
              <a:rPr lang="en-US" sz="6000" b="1" dirty="0" smtClean="0">
                <a:solidFill>
                  <a:srgbClr val="FFFF00"/>
                </a:solidFill>
                <a:latin typeface="Lucida Grande"/>
                <a:ea typeface="+mj-ea"/>
                <a:cs typeface="Lucida Grande"/>
              </a:rPr>
              <a:t> mi </a:t>
            </a:r>
            <a:r>
              <a:rPr lang="en-US" sz="6000" b="1" dirty="0" err="1" smtClean="0">
                <a:solidFill>
                  <a:srgbClr val="FFFF00"/>
                </a:solidFill>
                <a:latin typeface="Lucida Grande"/>
                <a:ea typeface="+mj-ea"/>
                <a:cs typeface="Lucida Grande"/>
              </a:rPr>
              <a:t>compañero</a:t>
            </a:r>
            <a:r>
              <a:rPr lang="en-US" sz="6000" b="1" dirty="0" smtClean="0">
                <a:solidFill>
                  <a:srgbClr val="FFFF00"/>
                </a:solidFill>
                <a:latin typeface="Lucida Grande"/>
                <a:ea typeface="+mj-ea"/>
                <a:cs typeface="Lucida Grande"/>
              </a:rPr>
              <a:t> de </a:t>
            </a:r>
            <a:r>
              <a:rPr lang="en-US" sz="6000" b="1" dirty="0" err="1" smtClean="0">
                <a:solidFill>
                  <a:srgbClr val="FFFF00"/>
                </a:solidFill>
                <a:latin typeface="Lucida Grande"/>
                <a:ea typeface="+mj-ea"/>
                <a:cs typeface="Lucida Grande"/>
              </a:rPr>
              <a:t>clase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Lucida Grande"/>
                <a:ea typeface="+mj-ea"/>
                <a:cs typeface="Lucida Grande"/>
              </a:rPr>
              <a:t>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5773132"/>
            <a:ext cx="8686801" cy="3793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Lucida Grande"/>
                <a:ea typeface="+mj-ea"/>
                <a:cs typeface="Lucida Grande"/>
              </a:rPr>
              <a:t>El </a:t>
            </a: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Lucida Grande"/>
                <a:ea typeface="+mj-ea"/>
                <a:cs typeface="Lucida Grande"/>
              </a:rPr>
              <a:t>es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Lucida Grande"/>
                <a:ea typeface="+mj-ea"/>
                <a:cs typeface="Lucida Grande"/>
              </a:rPr>
              <a:t> mi </a:t>
            </a: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Lucida Grande"/>
                <a:ea typeface="+mj-ea"/>
                <a:cs typeface="Lucida Grande"/>
              </a:rPr>
              <a:t>profesor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Lucida Grande"/>
                <a:ea typeface="+mj-ea"/>
                <a:cs typeface="Lucida Grande"/>
              </a:rPr>
              <a:t> de </a:t>
            </a: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Lucida Grande"/>
                <a:ea typeface="+mj-ea"/>
                <a:cs typeface="Lucida Grande"/>
              </a:rPr>
              <a:t>ciencias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Lucida Grande"/>
                <a:ea typeface="+mj-ea"/>
                <a:cs typeface="Lucida Grande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2191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Princetown LET"/>
                <a:cs typeface="Princetown LET"/>
              </a:rPr>
              <a:t>*Subjects and Verbs*</a:t>
            </a:r>
            <a:endParaRPr lang="en-US" sz="7200" dirty="0">
              <a:solidFill>
                <a:schemeClr val="bg1"/>
              </a:solidFill>
              <a:latin typeface="Princetown LET"/>
              <a:cs typeface="Princetown LE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51522"/>
            <a:ext cx="9144000" cy="4606478"/>
          </a:xfrm>
        </p:spPr>
        <p:txBody>
          <a:bodyPr/>
          <a:lstStyle/>
          <a:p>
            <a:r>
              <a:rPr lang="en-US" sz="4800" b="1" dirty="0" smtClean="0"/>
              <a:t>In English, sentences have a </a:t>
            </a:r>
          </a:p>
          <a:p>
            <a:pPr>
              <a:buNone/>
            </a:pPr>
            <a:endParaRPr lang="en-US" sz="4800" b="1" u="sng" dirty="0" smtClean="0"/>
          </a:p>
          <a:p>
            <a:pPr>
              <a:buNone/>
            </a:pPr>
            <a:r>
              <a:rPr lang="en-US" sz="4800" b="1" u="sng" dirty="0" smtClean="0"/>
              <a:t>											</a:t>
            </a:r>
            <a:r>
              <a:rPr lang="en-US" sz="4800" b="1" dirty="0" smtClean="0"/>
              <a:t> and a </a:t>
            </a:r>
          </a:p>
          <a:p>
            <a:pPr>
              <a:buNone/>
            </a:pPr>
            <a:endParaRPr lang="en-US" sz="4800" b="1" u="sng" dirty="0" smtClean="0"/>
          </a:p>
          <a:p>
            <a:pPr>
              <a:buNone/>
            </a:pPr>
            <a:r>
              <a:rPr lang="en-US" sz="4800" b="1" u="sng" dirty="0" smtClean="0"/>
              <a:t>											</a:t>
            </a:r>
            <a:r>
              <a:rPr lang="en-US" sz="4800" b="1" dirty="0" smtClean="0"/>
              <a:t>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3771780"/>
            <a:ext cx="47138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dirty="0" smtClean="0">
                <a:solidFill>
                  <a:srgbClr val="FFFF00"/>
                </a:solidFill>
                <a:latin typeface="Papyrus"/>
                <a:ea typeface="+mj-ea"/>
                <a:cs typeface="Papyrus"/>
              </a:rPr>
              <a:t>subject</a:t>
            </a:r>
            <a:endParaRPr kumimoji="0" lang="en-US" sz="7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Papyrus"/>
              <a:ea typeface="+mj-ea"/>
              <a:cs typeface="Papyru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5369013"/>
            <a:ext cx="47138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dirty="0" smtClean="0">
                <a:solidFill>
                  <a:srgbClr val="FFFF00"/>
                </a:solidFill>
                <a:latin typeface="Papyrus"/>
                <a:ea typeface="+mj-ea"/>
                <a:cs typeface="Papyrus"/>
              </a:rPr>
              <a:t>verb</a:t>
            </a:r>
            <a:endParaRPr kumimoji="0" lang="en-US" sz="7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Papyrus"/>
              <a:ea typeface="+mj-ea"/>
              <a:cs typeface="Papyru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 anchor="t">
            <a:normAutofit fontScale="92500" lnSpcReduction="10000"/>
          </a:bodyPr>
          <a:lstStyle/>
          <a:p>
            <a:pPr algn="ctr"/>
            <a:r>
              <a:rPr lang="en-US" sz="5400" b="1" dirty="0" smtClean="0">
                <a:solidFill>
                  <a:srgbClr val="FFFFFF"/>
                </a:solidFill>
              </a:rPr>
              <a:t>The subject is the </a:t>
            </a:r>
          </a:p>
          <a:p>
            <a:pPr algn="ctr">
              <a:buNone/>
            </a:pPr>
            <a:endParaRPr lang="en-US" sz="5400" b="1" u="sng" dirty="0">
              <a:solidFill>
                <a:srgbClr val="FFFFFF"/>
              </a:solidFill>
            </a:endParaRPr>
          </a:p>
          <a:p>
            <a:pPr algn="ctr">
              <a:buNone/>
            </a:pPr>
            <a:r>
              <a:rPr lang="en-US" sz="5400" b="1" u="sng" dirty="0" smtClean="0">
                <a:solidFill>
                  <a:srgbClr val="FFFFFF"/>
                </a:solidFill>
              </a:rPr>
              <a:t>									</a:t>
            </a:r>
            <a:r>
              <a:rPr lang="en-US" sz="5400" b="1" dirty="0" smtClean="0">
                <a:solidFill>
                  <a:srgbClr val="FFFFFF"/>
                </a:solidFill>
              </a:rPr>
              <a:t> or </a:t>
            </a:r>
          </a:p>
          <a:p>
            <a:pPr algn="ctr">
              <a:buNone/>
            </a:pPr>
            <a:endParaRPr lang="en-US" sz="5400" b="1" u="sng" dirty="0">
              <a:solidFill>
                <a:srgbClr val="FFFFFF"/>
              </a:solidFill>
            </a:endParaRPr>
          </a:p>
          <a:p>
            <a:pPr algn="ctr">
              <a:buNone/>
            </a:pPr>
            <a:r>
              <a:rPr lang="en-US" sz="5400" b="1" u="sng" dirty="0" smtClean="0">
                <a:solidFill>
                  <a:srgbClr val="FFFFFF"/>
                </a:solidFill>
              </a:rPr>
              <a:t>									 </a:t>
            </a:r>
            <a:r>
              <a:rPr lang="en-US" sz="5400" b="1" dirty="0" smtClean="0">
                <a:solidFill>
                  <a:srgbClr val="FFFFFF"/>
                </a:solidFill>
              </a:rPr>
              <a:t>that is being</a:t>
            </a:r>
          </a:p>
          <a:p>
            <a:pPr algn="ctr">
              <a:buNone/>
            </a:pPr>
            <a:endParaRPr lang="en-US" sz="5400" b="1" dirty="0" smtClean="0">
              <a:solidFill>
                <a:srgbClr val="FFFFFF"/>
              </a:solidFill>
            </a:endParaRPr>
          </a:p>
          <a:p>
            <a:pPr algn="ctr">
              <a:buNone/>
            </a:pPr>
            <a:r>
              <a:rPr lang="en-US" sz="5400" b="1" dirty="0" smtClean="0">
                <a:solidFill>
                  <a:srgbClr val="FFFFFF"/>
                </a:solidFill>
              </a:rPr>
              <a:t>described or doing something.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31636" y="1308577"/>
            <a:ext cx="47138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 smtClean="0">
                <a:solidFill>
                  <a:srgbClr val="FFFF00"/>
                </a:solidFill>
                <a:latin typeface="Papyrus"/>
                <a:ea typeface="+mj-ea"/>
                <a:cs typeface="Papyrus"/>
              </a:rPr>
              <a:t>person</a:t>
            </a:r>
            <a:endParaRPr kumimoji="0" lang="en-US" sz="7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Papyrus"/>
              <a:ea typeface="+mj-ea"/>
              <a:cs typeface="Papyru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02526" y="2905810"/>
            <a:ext cx="47138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dirty="0" smtClean="0">
                <a:solidFill>
                  <a:srgbClr val="FFFF00"/>
                </a:solidFill>
                <a:latin typeface="Papyrus"/>
                <a:ea typeface="+mj-ea"/>
                <a:cs typeface="Papyrus"/>
              </a:rPr>
              <a:t>thing</a:t>
            </a:r>
            <a:endParaRPr kumimoji="0" lang="en-US" sz="7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Papyrus"/>
              <a:ea typeface="+mj-ea"/>
              <a:cs typeface="Papyru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5400" b="1" dirty="0"/>
              <a:t>The verb is the</a:t>
            </a:r>
            <a:r>
              <a:rPr lang="en-US" sz="5400" b="1" dirty="0" smtClean="0"/>
              <a:t> </a:t>
            </a:r>
          </a:p>
          <a:p>
            <a:endParaRPr lang="en-US" sz="5400" b="1" u="sng" dirty="0"/>
          </a:p>
          <a:p>
            <a:pPr>
              <a:buNone/>
            </a:pPr>
            <a:r>
              <a:rPr lang="en-US" sz="5400" b="1" u="sng" dirty="0" smtClean="0"/>
              <a:t>									</a:t>
            </a:r>
            <a:r>
              <a:rPr lang="en-US" sz="5400" b="1" u="sng" dirty="0"/>
              <a:t>	</a:t>
            </a:r>
            <a:r>
              <a:rPr lang="en-US" sz="5400" b="1" dirty="0"/>
              <a:t> </a:t>
            </a:r>
            <a:r>
              <a:rPr lang="en-US" sz="5400" b="1" u="sng" dirty="0"/>
              <a:t>	</a:t>
            </a:r>
            <a:r>
              <a:rPr lang="en-US" sz="5400" b="1" u="sng" dirty="0" smtClean="0"/>
              <a:t>						</a:t>
            </a:r>
            <a:r>
              <a:rPr lang="en-US" sz="5400" b="1" u="sng" dirty="0"/>
              <a:t>	</a:t>
            </a:r>
            <a:r>
              <a:rPr lang="en-US" sz="5400" b="1" dirty="0" smtClean="0"/>
              <a:t> </a:t>
            </a:r>
          </a:p>
          <a:p>
            <a:pPr>
              <a:buNone/>
            </a:pPr>
            <a:endParaRPr lang="en-US" sz="5400" b="1" dirty="0"/>
          </a:p>
          <a:p>
            <a:pPr>
              <a:buNone/>
            </a:pPr>
            <a:r>
              <a:rPr lang="en-US" sz="5400" b="1" dirty="0" smtClean="0"/>
              <a:t>that </a:t>
            </a:r>
            <a:r>
              <a:rPr lang="en-US" sz="5400" b="1" dirty="0"/>
              <a:t>links the subject</a:t>
            </a:r>
            <a:r>
              <a:rPr lang="en-US" sz="5400" b="1" dirty="0" smtClean="0"/>
              <a:t> to </a:t>
            </a:r>
            <a:r>
              <a:rPr lang="en-US" sz="5400" b="1" dirty="0"/>
              <a:t>the</a:t>
            </a:r>
            <a:r>
              <a:rPr lang="en-US" sz="5400" b="1" dirty="0" smtClean="0"/>
              <a:t> </a:t>
            </a:r>
          </a:p>
          <a:p>
            <a:pPr>
              <a:buNone/>
            </a:pPr>
            <a:r>
              <a:rPr lang="en-US" sz="5400" b="1" dirty="0" smtClean="0"/>
              <a:t>description</a:t>
            </a:r>
            <a:r>
              <a:rPr lang="en-US" sz="5400" b="1" dirty="0"/>
              <a:t>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597233"/>
            <a:ext cx="78693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dirty="0">
                <a:solidFill>
                  <a:srgbClr val="FFFF00"/>
                </a:solidFill>
                <a:latin typeface="Papyrus"/>
                <a:ea typeface="+mj-ea"/>
                <a:cs typeface="Papyrus"/>
              </a:rPr>
              <a:t>a</a:t>
            </a:r>
            <a:r>
              <a:rPr lang="en-US" sz="7200" b="1" noProof="0" dirty="0" err="1" smtClean="0">
                <a:solidFill>
                  <a:srgbClr val="FFFF00"/>
                </a:solidFill>
                <a:latin typeface="Papyrus"/>
                <a:ea typeface="+mj-ea"/>
                <a:cs typeface="Papyrus"/>
              </a:rPr>
              <a:t>ction</a:t>
            </a:r>
            <a:r>
              <a:rPr lang="en-US" sz="7200" b="1" noProof="0" dirty="0" smtClean="0">
                <a:solidFill>
                  <a:srgbClr val="FFFF00"/>
                </a:solidFill>
                <a:latin typeface="Papyrus"/>
                <a:ea typeface="+mj-ea"/>
                <a:cs typeface="Papyrus"/>
              </a:rPr>
              <a:t> word</a:t>
            </a:r>
            <a:endParaRPr kumimoji="0" lang="en-US" sz="7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Papyrus"/>
              <a:ea typeface="+mj-ea"/>
              <a:cs typeface="Papyru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>
                <a:latin typeface="Marker Felt"/>
                <a:cs typeface="Marker Felt"/>
              </a:rPr>
              <a:t>Example:</a:t>
            </a:r>
            <a:r>
              <a:rPr lang="en-US" sz="8800" dirty="0">
                <a:latin typeface="Marker Felt"/>
                <a:cs typeface="Marker Felt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600200"/>
            <a:ext cx="9144001" cy="5257800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Mrs. </a:t>
            </a:r>
            <a:r>
              <a:rPr lang="en-US" sz="7200" b="1" dirty="0" err="1">
                <a:solidFill>
                  <a:schemeClr val="bg1"/>
                </a:solidFill>
              </a:rPr>
              <a:t>Pérez</a:t>
            </a:r>
            <a:r>
              <a:rPr lang="en-US" sz="7200" dirty="0">
                <a:solidFill>
                  <a:schemeClr val="bg1"/>
                </a:solidFill>
              </a:rPr>
              <a:t> </a:t>
            </a:r>
            <a:r>
              <a:rPr lang="en-US" sz="7200" u="sng" dirty="0">
                <a:solidFill>
                  <a:srgbClr val="FFFF00"/>
                </a:solidFill>
              </a:rPr>
              <a:t>is</a:t>
            </a:r>
            <a:r>
              <a:rPr lang="en-US" sz="7200" dirty="0"/>
              <a:t> my Spanish teacher</a:t>
            </a:r>
            <a:r>
              <a:rPr lang="en-US" sz="7200" dirty="0" smtClean="0"/>
              <a:t>.</a:t>
            </a:r>
          </a:p>
          <a:p>
            <a:pPr>
              <a:buNone/>
            </a:pPr>
            <a:endParaRPr lang="en-US" sz="7200" dirty="0" smtClean="0"/>
          </a:p>
          <a:p>
            <a:r>
              <a:rPr lang="en-US" sz="7200" dirty="0" smtClean="0"/>
              <a:t>	</a:t>
            </a:r>
            <a:r>
              <a:rPr lang="en-US" sz="7200" b="1" dirty="0" smtClean="0">
                <a:solidFill>
                  <a:schemeClr val="bg1"/>
                </a:solidFill>
              </a:rPr>
              <a:t>She</a:t>
            </a:r>
            <a:r>
              <a:rPr lang="en-US" sz="7200" dirty="0" smtClean="0"/>
              <a:t> </a:t>
            </a:r>
            <a:r>
              <a:rPr lang="en-US" sz="7200" u="sng" dirty="0">
                <a:solidFill>
                  <a:srgbClr val="FFFF00"/>
                </a:solidFill>
              </a:rPr>
              <a:t>is</a:t>
            </a:r>
            <a:r>
              <a:rPr lang="en-US" sz="7200" dirty="0"/>
              <a:t> from Madrid.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3999" cy="6858000"/>
          </a:xfrm>
        </p:spPr>
        <p:txBody>
          <a:bodyPr>
            <a:normAutofit fontScale="92500"/>
          </a:bodyPr>
          <a:lstStyle/>
          <a:p>
            <a:r>
              <a:rPr lang="en-US" sz="6600" dirty="0"/>
              <a:t>There are also subjects and </a:t>
            </a:r>
            <a:r>
              <a:rPr lang="en-US" sz="6600" u="sng" dirty="0"/>
              <a:t>			</a:t>
            </a:r>
            <a:r>
              <a:rPr lang="en-US" sz="6600" u="sng" dirty="0" smtClean="0"/>
              <a:t>			</a:t>
            </a:r>
            <a:r>
              <a:rPr lang="en-US" sz="6600" dirty="0" smtClean="0"/>
              <a:t> </a:t>
            </a:r>
            <a:r>
              <a:rPr lang="en-US" sz="6600" dirty="0"/>
              <a:t>in Spanish.</a:t>
            </a:r>
            <a:endParaRPr lang="en-US" sz="6600" dirty="0" smtClean="0"/>
          </a:p>
          <a:p>
            <a:r>
              <a:rPr lang="en-US" sz="6600" dirty="0" smtClean="0"/>
              <a:t>	</a:t>
            </a:r>
            <a:r>
              <a:rPr lang="en-US" sz="6600" b="1" dirty="0"/>
              <a:t>Example:</a:t>
            </a:r>
            <a:r>
              <a:rPr lang="en-US" sz="6600" b="1" dirty="0" smtClean="0"/>
              <a:t>	</a:t>
            </a:r>
          </a:p>
          <a:p>
            <a:pPr lvl="1">
              <a:buNone/>
            </a:pPr>
            <a:r>
              <a:rPr lang="en-US" sz="6200" b="1" dirty="0" smtClean="0"/>
              <a:t>					</a:t>
            </a:r>
            <a:r>
              <a:rPr lang="en-US" sz="6200" b="1" dirty="0" smtClean="0">
                <a:solidFill>
                  <a:schemeClr val="bg1"/>
                </a:solidFill>
              </a:rPr>
              <a:t>Sra</a:t>
            </a:r>
            <a:r>
              <a:rPr lang="en-US" sz="6200" b="1" dirty="0">
                <a:solidFill>
                  <a:schemeClr val="bg1"/>
                </a:solidFill>
              </a:rPr>
              <a:t>. </a:t>
            </a:r>
            <a:r>
              <a:rPr lang="en-US" sz="6200" b="1" dirty="0" err="1">
                <a:solidFill>
                  <a:schemeClr val="bg1"/>
                </a:solidFill>
              </a:rPr>
              <a:t>Pérez</a:t>
            </a:r>
            <a:r>
              <a:rPr lang="en-US" sz="6200" b="1" dirty="0">
                <a:solidFill>
                  <a:schemeClr val="bg1"/>
                </a:solidFill>
              </a:rPr>
              <a:t> </a:t>
            </a:r>
            <a:r>
              <a:rPr lang="en-US" sz="6200" u="sng" dirty="0" err="1">
                <a:solidFill>
                  <a:srgbClr val="FFFF00"/>
                </a:solidFill>
              </a:rPr>
              <a:t>es</a:t>
            </a:r>
            <a:r>
              <a:rPr lang="en-US" sz="6200" dirty="0"/>
              <a:t> mi</a:t>
            </a:r>
            <a:r>
              <a:rPr lang="en-US" sz="6200" dirty="0" smtClean="0"/>
              <a:t> 						</a:t>
            </a:r>
            <a:r>
              <a:rPr lang="en-US" sz="6200" dirty="0" err="1" smtClean="0"/>
              <a:t>profesora</a:t>
            </a:r>
            <a:r>
              <a:rPr lang="en-US" sz="6200" dirty="0"/>
              <a:t>.</a:t>
            </a:r>
            <a:endParaRPr lang="en-US" sz="6200" dirty="0" smtClean="0"/>
          </a:p>
          <a:p>
            <a:pPr>
              <a:buNone/>
            </a:pPr>
            <a:r>
              <a:rPr lang="en-US" sz="6600" dirty="0" smtClean="0"/>
              <a:t>					</a:t>
            </a:r>
            <a:r>
              <a:rPr lang="en-US" sz="6600" dirty="0" smtClean="0">
                <a:solidFill>
                  <a:schemeClr val="bg1"/>
                </a:solidFill>
              </a:rPr>
              <a:t>	</a:t>
            </a:r>
            <a:r>
              <a:rPr lang="en-US" sz="6600" b="1" dirty="0" smtClean="0">
                <a:solidFill>
                  <a:schemeClr val="bg1"/>
                </a:solidFill>
              </a:rPr>
              <a:t>Ella </a:t>
            </a:r>
            <a:r>
              <a:rPr lang="en-US" sz="6600" u="sng" dirty="0" err="1">
                <a:solidFill>
                  <a:srgbClr val="FFFF00"/>
                </a:solidFill>
              </a:rPr>
              <a:t>es</a:t>
            </a:r>
            <a:r>
              <a:rPr lang="en-US" sz="6600" u="sng" dirty="0">
                <a:solidFill>
                  <a:srgbClr val="FFFF00"/>
                </a:solidFill>
              </a:rPr>
              <a:t> </a:t>
            </a:r>
            <a:r>
              <a:rPr lang="en-US" sz="6600" dirty="0"/>
              <a:t>de Madrid.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16193" y="885214"/>
            <a:ext cx="323238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dirty="0" smtClean="0">
                <a:solidFill>
                  <a:srgbClr val="FFFF00"/>
                </a:solidFill>
                <a:latin typeface="Papyrus"/>
                <a:ea typeface="+mj-ea"/>
                <a:cs typeface="Papyrus"/>
              </a:rPr>
              <a:t>verb</a:t>
            </a:r>
            <a:endParaRPr kumimoji="0" lang="en-US" sz="7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Papyrus"/>
              <a:ea typeface="+mj-ea"/>
              <a:cs typeface="Papyru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err="1">
                <a:latin typeface="Marker Felt"/>
                <a:cs typeface="Marker Felt"/>
              </a:rPr>
              <a:t>Práctica</a:t>
            </a:r>
            <a:r>
              <a:rPr lang="en-US" sz="8800" b="1" dirty="0">
                <a:latin typeface="Marker Felt"/>
                <a:cs typeface="Marker Felt"/>
              </a:rPr>
              <a:t>: </a:t>
            </a:r>
            <a:endParaRPr lang="en-US" sz="8800" dirty="0">
              <a:latin typeface="Marker Felt"/>
              <a:cs typeface="Marker Fe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800" b="1" dirty="0"/>
              <a:t>1.  Mario </a:t>
            </a:r>
            <a:r>
              <a:rPr lang="en-US" sz="4800" b="1" dirty="0" err="1"/>
              <a:t>es</a:t>
            </a:r>
            <a:r>
              <a:rPr lang="en-US" sz="4800" b="1" dirty="0"/>
              <a:t> mi amigo.</a:t>
            </a:r>
          </a:p>
          <a:p>
            <a:pPr>
              <a:buNone/>
            </a:pPr>
            <a:r>
              <a:rPr lang="en-US" sz="4800" b="1" dirty="0"/>
              <a:t>2. Carmen </a:t>
            </a:r>
            <a:r>
              <a:rPr lang="en-US" sz="4800" b="1" dirty="0" err="1"/>
              <a:t>es</a:t>
            </a:r>
            <a:r>
              <a:rPr lang="en-US" sz="4800" b="1" dirty="0"/>
              <a:t> de </a:t>
            </a:r>
            <a:r>
              <a:rPr lang="en-US" sz="4800" b="1" dirty="0" err="1"/>
              <a:t>España</a:t>
            </a:r>
            <a:r>
              <a:rPr lang="en-US" sz="4800" b="1" dirty="0"/>
              <a:t>.</a:t>
            </a:r>
          </a:p>
          <a:p>
            <a:pPr>
              <a:buNone/>
            </a:pPr>
            <a:r>
              <a:rPr lang="en-US" sz="4800" b="1" dirty="0"/>
              <a:t>3. </a:t>
            </a:r>
            <a:r>
              <a:rPr lang="en-US" sz="4800" b="1" dirty="0" err="1"/>
              <a:t>Yo</a:t>
            </a:r>
            <a:r>
              <a:rPr lang="en-US" sz="4800" b="1" dirty="0"/>
              <a:t> soy de los </a:t>
            </a:r>
            <a:r>
              <a:rPr lang="en-US" sz="4800" b="1" dirty="0" err="1"/>
              <a:t>Estados</a:t>
            </a:r>
            <a:r>
              <a:rPr lang="en-US" sz="4800" b="1" dirty="0"/>
              <a:t> </a:t>
            </a:r>
            <a:r>
              <a:rPr lang="en-US" sz="4800" b="1" dirty="0" err="1"/>
              <a:t>Unidos</a:t>
            </a:r>
            <a:r>
              <a:rPr lang="en-US" sz="4800" b="1" dirty="0"/>
              <a:t>.</a:t>
            </a:r>
          </a:p>
          <a:p>
            <a:pPr>
              <a:buNone/>
            </a:pPr>
            <a:r>
              <a:rPr lang="en-US" sz="4800" b="1" dirty="0"/>
              <a:t>4. Alfonso </a:t>
            </a:r>
            <a:r>
              <a:rPr lang="en-US" sz="4800" b="1" dirty="0" err="1"/>
              <a:t>es</a:t>
            </a:r>
            <a:r>
              <a:rPr lang="en-US" sz="4800" b="1" dirty="0"/>
              <a:t> mi </a:t>
            </a:r>
            <a:r>
              <a:rPr lang="en-US" sz="4800" b="1" dirty="0" err="1"/>
              <a:t>compañero</a:t>
            </a:r>
            <a:r>
              <a:rPr lang="en-US" sz="4800" b="1" dirty="0"/>
              <a:t> </a:t>
            </a:r>
            <a:r>
              <a:rPr lang="en-US" sz="4800" b="1" dirty="0" smtClean="0"/>
              <a:t>de </a:t>
            </a:r>
            <a:r>
              <a:rPr lang="en-US" sz="4800" b="1" dirty="0" err="1" smtClean="0"/>
              <a:t>clase</a:t>
            </a:r>
            <a:r>
              <a:rPr lang="en-US" sz="4800" b="1" dirty="0"/>
              <a:t>.</a:t>
            </a:r>
          </a:p>
          <a:p>
            <a:pPr>
              <a:buNone/>
            </a:pPr>
            <a:r>
              <a:rPr lang="en-US" sz="4800" b="1" dirty="0"/>
              <a:t>5. Sr. </a:t>
            </a:r>
            <a:r>
              <a:rPr lang="en-US" sz="4800" b="1" dirty="0" err="1"/>
              <a:t>García</a:t>
            </a:r>
            <a:r>
              <a:rPr lang="en-US" sz="4800" b="1" dirty="0"/>
              <a:t> </a:t>
            </a:r>
            <a:r>
              <a:rPr lang="en-US" sz="4800" b="1" dirty="0" err="1"/>
              <a:t>es</a:t>
            </a:r>
            <a:r>
              <a:rPr lang="en-US" sz="4800" b="1" dirty="0"/>
              <a:t> mi </a:t>
            </a:r>
            <a:r>
              <a:rPr lang="en-US" sz="4800" b="1" dirty="0" err="1"/>
              <a:t>profesor</a:t>
            </a:r>
            <a:r>
              <a:rPr lang="en-US" sz="4800" b="1" dirty="0"/>
              <a:t> de </a:t>
            </a:r>
            <a:r>
              <a:rPr lang="en-US" sz="4800" b="1" dirty="0" err="1"/>
              <a:t>ciencias</a:t>
            </a:r>
            <a:r>
              <a:rPr lang="en-US" sz="4800" b="1" dirty="0"/>
              <a:t>.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92654" y="1600200"/>
            <a:ext cx="1750877" cy="805272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443531" y="2153715"/>
            <a:ext cx="634933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92654" y="2405472"/>
            <a:ext cx="2154925" cy="846725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7199" y="2981234"/>
            <a:ext cx="985831" cy="846725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913397" y="2979646"/>
            <a:ext cx="634933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443030" y="3826371"/>
            <a:ext cx="1000501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57200" y="3826371"/>
            <a:ext cx="2390379" cy="846725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913397" y="4424480"/>
            <a:ext cx="634933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09600" y="5098051"/>
            <a:ext cx="2938730" cy="846725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3383263" y="5659258"/>
            <a:ext cx="634933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5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B3B3B3"/>
                </a:solidFill>
                <a:latin typeface="Lucida Grande"/>
                <a:cs typeface="Lucida Grande"/>
              </a:rPr>
              <a:t>*In English, sentences always have a subject and a subject pronoun. </a:t>
            </a:r>
            <a:r>
              <a:rPr lang="en-US" b="1" dirty="0" smtClean="0">
                <a:solidFill>
                  <a:srgbClr val="B3B3B3"/>
                </a:solidFill>
                <a:latin typeface="Lucida Grande"/>
                <a:cs typeface="Lucida Grande"/>
              </a:rPr>
              <a:t> </a:t>
            </a:r>
          </a:p>
          <a:p>
            <a:endParaRPr lang="en-US" b="1" dirty="0">
              <a:solidFill>
                <a:srgbClr val="B3B3B3"/>
              </a:solidFill>
              <a:latin typeface="Lucida Grande"/>
              <a:cs typeface="Lucida Grande"/>
            </a:endParaRPr>
          </a:p>
          <a:p>
            <a:r>
              <a:rPr lang="en-US" b="1" dirty="0" smtClean="0">
                <a:solidFill>
                  <a:srgbClr val="B3B3B3"/>
                </a:solidFill>
                <a:latin typeface="Lucida Grande"/>
                <a:cs typeface="Lucida Grande"/>
              </a:rPr>
              <a:t>But </a:t>
            </a:r>
            <a:r>
              <a:rPr lang="en-US" b="1" dirty="0">
                <a:solidFill>
                  <a:srgbClr val="B3B3B3"/>
                </a:solidFill>
                <a:latin typeface="Lucida Grande"/>
                <a:cs typeface="Lucida Grande"/>
              </a:rPr>
              <a:t>in Spanish the subject or subject pronoun can be left out if everyone knows who you are talking about.</a:t>
            </a:r>
            <a:endParaRPr lang="en-US" b="1" dirty="0" smtClean="0">
              <a:solidFill>
                <a:srgbClr val="B3B3B3"/>
              </a:solidFill>
              <a:latin typeface="Lucida Grande"/>
              <a:cs typeface="Lucida Grande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Lucida Grande"/>
                <a:cs typeface="Lucida Grande"/>
              </a:rPr>
              <a:t>Example</a:t>
            </a:r>
            <a:r>
              <a:rPr lang="en-US" b="1" dirty="0">
                <a:solidFill>
                  <a:schemeClr val="bg1"/>
                </a:solidFill>
                <a:latin typeface="Lucida Grande"/>
                <a:cs typeface="Lucida Grande"/>
              </a:rPr>
              <a:t>:</a:t>
            </a:r>
            <a:r>
              <a:rPr lang="en-US" b="1" dirty="0" smtClean="0">
                <a:solidFill>
                  <a:schemeClr val="bg1"/>
                </a:solidFill>
                <a:latin typeface="Lucida Grande"/>
                <a:cs typeface="Lucida Grande"/>
              </a:rPr>
              <a:t>	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FFFF"/>
                </a:solidFill>
                <a:latin typeface="Lucida Grande"/>
                <a:cs typeface="Lucida Grande"/>
              </a:rPr>
              <a:t>María</a:t>
            </a:r>
            <a:r>
              <a:rPr lang="en-US" b="1" dirty="0" smtClean="0">
                <a:latin typeface="Lucida Grande"/>
                <a:cs typeface="Lucida Grande"/>
              </a:rPr>
              <a:t> </a:t>
            </a:r>
            <a:r>
              <a:rPr lang="en-US" dirty="0">
                <a:solidFill>
                  <a:srgbClr val="FFFF00"/>
                </a:solidFill>
                <a:latin typeface="Lucida Grande"/>
                <a:cs typeface="Lucida Grande"/>
              </a:rPr>
              <a:t>is</a:t>
            </a:r>
            <a:r>
              <a:rPr lang="en-US" dirty="0">
                <a:latin typeface="Lucida Grande"/>
                <a:cs typeface="Lucida Grande"/>
              </a:rPr>
              <a:t> my friend		</a:t>
            </a:r>
            <a:r>
              <a:rPr lang="en-US" b="1" dirty="0" err="1">
                <a:solidFill>
                  <a:schemeClr val="bg1"/>
                </a:solidFill>
                <a:latin typeface="Lucida Grande"/>
                <a:cs typeface="Lucida Grande"/>
              </a:rPr>
              <a:t>María</a:t>
            </a:r>
            <a:r>
              <a:rPr lang="en-US" b="1" dirty="0">
                <a:latin typeface="Lucida Grande"/>
                <a:cs typeface="Lucida Grande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Lucida Grande"/>
                <a:cs typeface="Lucida Grande"/>
              </a:rPr>
              <a:t>es</a:t>
            </a:r>
            <a:r>
              <a:rPr lang="en-US" dirty="0">
                <a:latin typeface="Lucida Grande"/>
                <a:cs typeface="Lucida Grande"/>
              </a:rPr>
              <a:t> mi </a:t>
            </a:r>
            <a:r>
              <a:rPr lang="en-US" dirty="0" err="1">
                <a:latin typeface="Lucida Grande"/>
                <a:cs typeface="Lucida Grande"/>
              </a:rPr>
              <a:t>amiga</a:t>
            </a:r>
            <a:r>
              <a:rPr lang="en-US" dirty="0">
                <a:latin typeface="Lucida Grande"/>
                <a:cs typeface="Lucida Grande"/>
              </a:rPr>
              <a:t>.</a:t>
            </a:r>
            <a:endParaRPr lang="en-US" dirty="0" smtClean="0">
              <a:latin typeface="Lucida Grande"/>
              <a:cs typeface="Lucida Grande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Lucida Grande"/>
                <a:cs typeface="Lucida Grande"/>
              </a:rPr>
              <a:t>She </a:t>
            </a:r>
            <a:r>
              <a:rPr lang="en-US" dirty="0">
                <a:solidFill>
                  <a:srgbClr val="FFFF00"/>
                </a:solidFill>
                <a:latin typeface="Lucida Grande"/>
                <a:cs typeface="Lucida Grande"/>
              </a:rPr>
              <a:t>is </a:t>
            </a:r>
            <a:r>
              <a:rPr lang="en-US" dirty="0">
                <a:latin typeface="Lucida Grande"/>
                <a:cs typeface="Lucida Grande"/>
              </a:rPr>
              <a:t>from Spain		</a:t>
            </a:r>
            <a:r>
              <a:rPr lang="en-US" dirty="0" smtClean="0">
                <a:latin typeface="Lucida Grande"/>
                <a:cs typeface="Lucida Grande"/>
              </a:rPr>
              <a:t>          </a:t>
            </a:r>
            <a:r>
              <a:rPr lang="en-US" dirty="0">
                <a:solidFill>
                  <a:srgbClr val="FFFF00"/>
                </a:solidFill>
                <a:latin typeface="Lucida Grande"/>
                <a:cs typeface="Lucida Grande"/>
              </a:rPr>
              <a:t>Es</a:t>
            </a:r>
            <a:r>
              <a:rPr lang="en-US" dirty="0">
                <a:latin typeface="Lucida Grande"/>
                <a:cs typeface="Lucida Grande"/>
              </a:rPr>
              <a:t> de </a:t>
            </a:r>
            <a:r>
              <a:rPr lang="en-US" dirty="0" err="1">
                <a:latin typeface="Lucida Grande"/>
                <a:cs typeface="Lucida Grande"/>
              </a:rPr>
              <a:t>España</a:t>
            </a:r>
            <a:r>
              <a:rPr lang="en-US" dirty="0">
                <a:latin typeface="Lucida Grande"/>
                <a:cs typeface="Lucida Grande"/>
              </a:rPr>
              <a:t>.</a:t>
            </a:r>
            <a:endParaRPr lang="en-US" dirty="0" smtClean="0">
              <a:latin typeface="Lucida Grande"/>
              <a:cs typeface="Lucida Grande"/>
            </a:endParaRPr>
          </a:p>
          <a:p>
            <a:pPr>
              <a:buNone/>
            </a:pPr>
            <a:r>
              <a:rPr lang="en-US" dirty="0" smtClean="0">
                <a:latin typeface="Lucida Grande"/>
                <a:cs typeface="Lucida Grande"/>
              </a:rPr>
              <a:t>					</a:t>
            </a:r>
            <a:r>
              <a:rPr lang="en-US" dirty="0">
                <a:latin typeface="Lucida Grande"/>
                <a:cs typeface="Lucida Grande"/>
              </a:rPr>
              <a:t>			</a:t>
            </a:r>
            <a:r>
              <a:rPr lang="en-US" dirty="0" smtClean="0">
                <a:latin typeface="Lucida Grande"/>
                <a:cs typeface="Lucida Grande"/>
              </a:rPr>
              <a:t>		</a:t>
            </a:r>
            <a:r>
              <a:rPr lang="en-US" dirty="0" smtClean="0">
                <a:solidFill>
                  <a:schemeClr val="bg1"/>
                </a:solidFill>
                <a:latin typeface="Lucida Grande"/>
                <a:cs typeface="Lucida Grande"/>
              </a:rPr>
              <a:t>(</a:t>
            </a:r>
            <a:r>
              <a:rPr lang="en-US" dirty="0">
                <a:solidFill>
                  <a:schemeClr val="bg1"/>
                </a:solidFill>
                <a:latin typeface="Lucida Grande"/>
                <a:cs typeface="Lucida Grande"/>
              </a:rPr>
              <a:t>Ella) </a:t>
            </a:r>
            <a:r>
              <a:rPr lang="en-US" dirty="0">
                <a:latin typeface="Lucida Grande"/>
                <a:cs typeface="Lucida Grande"/>
              </a:rPr>
              <a:t>can be left out.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err="1">
                <a:latin typeface="Marker Felt"/>
                <a:cs typeface="Marker Felt"/>
              </a:rPr>
              <a:t>Práctica</a:t>
            </a:r>
            <a:r>
              <a:rPr lang="en-US" sz="8000" b="1" dirty="0">
                <a:latin typeface="Marker Felt"/>
                <a:cs typeface="Marker Felt"/>
              </a:rPr>
              <a:t>:</a:t>
            </a:r>
            <a:r>
              <a:rPr lang="en-US" sz="8000" dirty="0" smtClean="0">
                <a:latin typeface="Marker Felt"/>
                <a:cs typeface="Marker Felt"/>
              </a:rPr>
              <a:t> </a:t>
            </a:r>
            <a:endParaRPr lang="en-US" sz="8000" dirty="0">
              <a:latin typeface="Marker Felt"/>
              <a:cs typeface="Marker Fe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 lnSpcReduction="10000"/>
          </a:bodyPr>
          <a:lstStyle/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4400" b="1" dirty="0" smtClean="0"/>
              <a:t>Mario </a:t>
            </a:r>
            <a:r>
              <a:rPr lang="en-US" sz="4400" b="1" dirty="0" err="1"/>
              <a:t>es</a:t>
            </a:r>
            <a:r>
              <a:rPr lang="en-US" sz="4400" b="1" dirty="0"/>
              <a:t> mi amigo.</a:t>
            </a:r>
            <a:r>
              <a:rPr lang="en-US" sz="4400" b="1" dirty="0" smtClean="0"/>
              <a:t> </a:t>
            </a:r>
          </a:p>
          <a:p>
            <a:pPr marL="514350" indent="-514350">
              <a:spcAft>
                <a:spcPts val="1200"/>
              </a:spcAft>
              <a:buNone/>
            </a:pPr>
            <a:r>
              <a:rPr lang="en-US" sz="4400" b="1" u="sng" dirty="0" smtClean="0"/>
              <a:t>										</a:t>
            </a:r>
            <a:r>
              <a:rPr lang="en-US" sz="4400" b="1" u="sng" dirty="0"/>
              <a:t>	</a:t>
            </a:r>
            <a:r>
              <a:rPr lang="en-US" sz="4400" b="1" u="sng" dirty="0" smtClean="0"/>
              <a:t>			</a:t>
            </a:r>
            <a:r>
              <a:rPr lang="en-US" sz="4400" b="1" u="sng" dirty="0"/>
              <a:t>					</a:t>
            </a:r>
            <a:endParaRPr lang="en-US" sz="4400" b="1" dirty="0"/>
          </a:p>
          <a:p>
            <a:pPr>
              <a:spcAft>
                <a:spcPts val="1200"/>
              </a:spcAft>
              <a:buNone/>
            </a:pPr>
            <a:r>
              <a:rPr lang="en-US" sz="4400" b="1" dirty="0"/>
              <a:t>2. Carmen </a:t>
            </a:r>
            <a:r>
              <a:rPr lang="en-US" sz="4400" b="1" dirty="0" err="1"/>
              <a:t>es</a:t>
            </a:r>
            <a:r>
              <a:rPr lang="en-US" sz="4400" b="1" dirty="0"/>
              <a:t> de </a:t>
            </a:r>
            <a:r>
              <a:rPr lang="en-US" sz="4400" b="1" dirty="0" err="1"/>
              <a:t>España</a:t>
            </a:r>
            <a:r>
              <a:rPr lang="en-US" sz="4400" b="1" dirty="0" smtClean="0"/>
              <a:t>.</a:t>
            </a:r>
          </a:p>
          <a:p>
            <a:pPr>
              <a:spcAft>
                <a:spcPts val="1200"/>
              </a:spcAft>
              <a:buNone/>
            </a:pPr>
            <a:r>
              <a:rPr lang="en-US" sz="4400" b="1" u="sng" dirty="0" smtClean="0"/>
              <a:t>	</a:t>
            </a:r>
            <a:r>
              <a:rPr lang="en-US" sz="4400" b="1" u="sng" dirty="0"/>
              <a:t>							</a:t>
            </a:r>
            <a:r>
              <a:rPr lang="en-US" sz="4400" b="1" u="sng" dirty="0" smtClean="0"/>
              <a:t>												</a:t>
            </a:r>
            <a:endParaRPr lang="en-US" sz="4400" b="1" dirty="0"/>
          </a:p>
          <a:p>
            <a:pPr>
              <a:spcAft>
                <a:spcPts val="1200"/>
              </a:spcAft>
              <a:buNone/>
            </a:pPr>
            <a:r>
              <a:rPr lang="en-US" sz="4400" b="1" dirty="0"/>
              <a:t>3. </a:t>
            </a:r>
            <a:r>
              <a:rPr lang="en-US" sz="4400" b="1" dirty="0" err="1"/>
              <a:t>Yo</a:t>
            </a:r>
            <a:r>
              <a:rPr lang="en-US" sz="4400" b="1" dirty="0"/>
              <a:t> soy de los </a:t>
            </a:r>
            <a:r>
              <a:rPr lang="en-US" sz="4400" b="1" dirty="0" err="1"/>
              <a:t>Estados</a:t>
            </a:r>
            <a:r>
              <a:rPr lang="en-US" sz="4400" b="1" dirty="0"/>
              <a:t> </a:t>
            </a:r>
            <a:r>
              <a:rPr lang="en-US" sz="4400" b="1" dirty="0" err="1"/>
              <a:t>Unidos</a:t>
            </a:r>
            <a:r>
              <a:rPr lang="en-US" sz="4400" b="1" dirty="0" smtClean="0"/>
              <a:t>.</a:t>
            </a:r>
          </a:p>
          <a:p>
            <a:pPr>
              <a:spcAft>
                <a:spcPts val="1200"/>
              </a:spcAft>
              <a:buNone/>
            </a:pPr>
            <a:r>
              <a:rPr lang="en-US" sz="4400" b="1" u="sng" dirty="0" smtClean="0"/>
              <a:t>	</a:t>
            </a:r>
            <a:r>
              <a:rPr lang="en-US" sz="4400" b="1" u="sng" dirty="0"/>
              <a:t>						</a:t>
            </a:r>
            <a:r>
              <a:rPr lang="en-US" sz="4400" b="1" u="sng" dirty="0" smtClean="0"/>
              <a:t>													</a:t>
            </a:r>
            <a:endParaRPr lang="en-US" sz="44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" y="1770427"/>
            <a:ext cx="86868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Lucida Grande"/>
                <a:ea typeface="+mj-ea"/>
                <a:cs typeface="Lucida Grande"/>
              </a:rPr>
              <a:t>El </a:t>
            </a: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Lucida Grande"/>
                <a:ea typeface="+mj-ea"/>
                <a:cs typeface="Lucida Grande"/>
              </a:rPr>
              <a:t>es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Lucida Grande"/>
                <a:ea typeface="+mj-ea"/>
                <a:cs typeface="Lucida Grande"/>
              </a:rPr>
              <a:t> mi amigo.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714048"/>
            <a:ext cx="86868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Lucida Grande"/>
                <a:ea typeface="+mj-ea"/>
                <a:cs typeface="Lucida Grande"/>
              </a:rPr>
              <a:t>Ella </a:t>
            </a: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Lucida Grande"/>
                <a:ea typeface="+mj-ea"/>
                <a:cs typeface="Lucida Grande"/>
              </a:rPr>
              <a:t>es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Lucida Grande"/>
                <a:ea typeface="+mj-ea"/>
                <a:cs typeface="Lucida Grande"/>
              </a:rPr>
              <a:t> de </a:t>
            </a: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Lucida Grande"/>
                <a:ea typeface="+mj-ea"/>
                <a:cs typeface="Lucida Grande"/>
              </a:rPr>
              <a:t>España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Lucida Grande"/>
                <a:ea typeface="+mj-ea"/>
                <a:cs typeface="Lucida Grande"/>
              </a:rPr>
              <a:t>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399" y="5388257"/>
            <a:ext cx="86868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Lucida Grande"/>
                <a:ea typeface="+mj-ea"/>
                <a:cs typeface="Lucida Grande"/>
              </a:rPr>
              <a:t>Soy de los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Lucida Grande"/>
                <a:ea typeface="+mj-ea"/>
                <a:cs typeface="Lucida Grande"/>
              </a:rPr>
              <a:t>Estados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Lucida Grande"/>
                <a:ea typeface="+mj-ea"/>
                <a:cs typeface="Lucida Grande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Lucida Grande"/>
                <a:ea typeface="+mj-ea"/>
                <a:cs typeface="Lucida Grande"/>
              </a:rPr>
              <a:t>Unidos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Lucida Grande"/>
                <a:ea typeface="+mj-ea"/>
                <a:cs typeface="Lucida Grande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184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Español I  Subjects and Verbs</vt:lpstr>
      <vt:lpstr>*Subjects and Verbs*</vt:lpstr>
      <vt:lpstr>Slide 3</vt:lpstr>
      <vt:lpstr>Slide 4</vt:lpstr>
      <vt:lpstr>Example: </vt:lpstr>
      <vt:lpstr>Slide 6</vt:lpstr>
      <vt:lpstr>Práctica: </vt:lpstr>
      <vt:lpstr>Slide 8</vt:lpstr>
      <vt:lpstr>Práctica: </vt:lpstr>
      <vt:lpstr>Práctica: </vt:lpstr>
    </vt:vector>
  </TitlesOfParts>
  <Company>Dublin City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I  Subjects and Verbs</dc:title>
  <dc:creator>Paula Lloyd</dc:creator>
  <cp:lastModifiedBy>Paula</cp:lastModifiedBy>
  <cp:revision>7</cp:revision>
  <dcterms:created xsi:type="dcterms:W3CDTF">2010-09-15T18:20:43Z</dcterms:created>
  <dcterms:modified xsi:type="dcterms:W3CDTF">2011-08-04T18:37:00Z</dcterms:modified>
</cp:coreProperties>
</file>