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66CC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637D-6BFD-9342-8CE2-88B5D66EB0C8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356122"/>
            <a:ext cx="8229600" cy="20814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 Progressive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0080"/>
                </a:solidFill>
                <a:latin typeface="Arial"/>
                <a:cs typeface="Arial"/>
              </a:rPr>
              <a:t>Present </a:t>
            </a:r>
            <a:r>
              <a:rPr lang="en-US" sz="6000" b="1" dirty="0" smtClean="0">
                <a:solidFill>
                  <a:srgbClr val="FF0080"/>
                </a:solidFill>
                <a:latin typeface="Arial"/>
                <a:cs typeface="Arial"/>
              </a:rPr>
              <a:t>Progressive</a:t>
            </a:r>
            <a:endParaRPr lang="en-US" sz="6000" dirty="0">
              <a:solidFill>
                <a:srgbClr val="FF008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00200"/>
            <a:ext cx="9144001" cy="5257800"/>
          </a:xfrm>
        </p:spPr>
        <p:txBody>
          <a:bodyPr/>
          <a:lstStyle/>
          <a:p>
            <a:pPr>
              <a:spcAft>
                <a:spcPts val="3000"/>
              </a:spcAft>
              <a:buNone/>
            </a:pPr>
            <a:r>
              <a:rPr lang="en-US" sz="3600" b="1" dirty="0">
                <a:latin typeface="Arial"/>
                <a:cs typeface="Arial"/>
              </a:rPr>
              <a:t>When you want to say something </a:t>
            </a:r>
            <a:r>
              <a:rPr lang="en-US" sz="3600" b="1" dirty="0" smtClean="0">
                <a:latin typeface="Arial"/>
                <a:cs typeface="Arial"/>
              </a:rPr>
              <a:t>is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u="sng" dirty="0" smtClean="0">
                <a:latin typeface="Arial"/>
                <a:cs typeface="Arial"/>
              </a:rPr>
              <a:t>							</a:t>
            </a:r>
            <a:r>
              <a:rPr lang="en-US" sz="3600" b="1" u="sng" dirty="0">
                <a:latin typeface="Arial"/>
                <a:cs typeface="Arial"/>
              </a:rPr>
              <a:t>		</a:t>
            </a:r>
            <a:r>
              <a:rPr lang="en-US" sz="3600" b="1" dirty="0">
                <a:latin typeface="Arial"/>
                <a:cs typeface="Arial"/>
              </a:rPr>
              <a:t> use the present progressive tense.  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 smtClean="0">
                <a:latin typeface="Arial"/>
                <a:cs typeface="Arial"/>
              </a:rPr>
              <a:t> This </a:t>
            </a:r>
            <a:r>
              <a:rPr lang="en-US" sz="3600" b="1" dirty="0">
                <a:latin typeface="Arial"/>
                <a:cs typeface="Arial"/>
              </a:rPr>
              <a:t>tense is equivalent to </a:t>
            </a:r>
            <a:r>
              <a:rPr lang="en-US" sz="3600" b="1" u="sng" dirty="0" smtClean="0">
                <a:latin typeface="Arial"/>
                <a:cs typeface="Arial"/>
              </a:rPr>
              <a:t>				</a:t>
            </a:r>
            <a:r>
              <a:rPr lang="en-US" sz="3600" b="1" u="sng" dirty="0">
                <a:latin typeface="Arial"/>
                <a:cs typeface="Arial"/>
              </a:rPr>
              <a:t>	</a:t>
            </a:r>
            <a:r>
              <a:rPr lang="en-US" sz="3600" b="1" dirty="0">
                <a:latin typeface="Arial"/>
                <a:cs typeface="Arial"/>
              </a:rPr>
              <a:t> in English.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 err="1" smtClean="0">
                <a:latin typeface="Arial"/>
                <a:cs typeface="Arial"/>
              </a:rPr>
              <a:t>Por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ejemplo</a:t>
            </a:r>
            <a:r>
              <a:rPr lang="en-US" sz="3600" b="1" dirty="0">
                <a:latin typeface="Arial"/>
                <a:cs typeface="Arial"/>
              </a:rPr>
              <a:t>: I am writing.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2264326"/>
            <a:ext cx="38557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happening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14665" y="3794276"/>
            <a:ext cx="38557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ing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80"/>
                </a:solidFill>
              </a:rPr>
              <a:t>Present Progressive</a:t>
            </a:r>
            <a:endParaRPr lang="en-US" sz="60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  <a:buNone/>
            </a:pPr>
            <a:r>
              <a:rPr lang="en-US" sz="3600" b="1" dirty="0"/>
              <a:t>To for the present progressive use a</a:t>
            </a:r>
            <a:r>
              <a:rPr lang="en-US" sz="3600" b="1" dirty="0" smtClean="0"/>
              <a:t> </a:t>
            </a:r>
          </a:p>
          <a:p>
            <a:pPr>
              <a:spcAft>
                <a:spcPts val="2400"/>
              </a:spcAft>
              <a:buNone/>
            </a:pPr>
            <a:r>
              <a:rPr lang="en-US" sz="3600" b="1" u="sng" dirty="0" smtClean="0"/>
              <a:t>									</a:t>
            </a:r>
            <a:r>
              <a:rPr lang="en-US" sz="3600" b="1" dirty="0"/>
              <a:t> form of the </a:t>
            </a:r>
            <a:r>
              <a:rPr lang="en-US" sz="3600" b="1" dirty="0" smtClean="0"/>
              <a:t>verb </a:t>
            </a:r>
          </a:p>
          <a:p>
            <a:pPr>
              <a:spcAft>
                <a:spcPts val="2400"/>
              </a:spcAft>
              <a:buNone/>
            </a:pPr>
            <a:r>
              <a:rPr lang="en-US" sz="3600" b="1" u="sng" dirty="0" smtClean="0"/>
              <a:t>						</a:t>
            </a:r>
            <a:r>
              <a:rPr lang="en-US" sz="3600" b="1" dirty="0" smtClean="0"/>
              <a:t> followed </a:t>
            </a:r>
            <a:r>
              <a:rPr lang="en-US" sz="3600" b="1" dirty="0"/>
              <a:t>by the present</a:t>
            </a:r>
            <a:r>
              <a:rPr lang="en-US" sz="3600" b="1" dirty="0" smtClean="0"/>
              <a:t> </a:t>
            </a:r>
          </a:p>
          <a:p>
            <a:pPr>
              <a:spcAft>
                <a:spcPts val="2400"/>
              </a:spcAft>
              <a:buNone/>
            </a:pPr>
            <a:r>
              <a:rPr lang="en-US" sz="3600" b="1" u="sng" dirty="0" smtClean="0"/>
              <a:t>	</a:t>
            </a:r>
            <a:r>
              <a:rPr lang="en-US" sz="3600" b="1" u="sng" dirty="0"/>
              <a:t>	</a:t>
            </a:r>
            <a:r>
              <a:rPr lang="en-US" sz="3600" b="1" u="sng" dirty="0" smtClean="0"/>
              <a:t>								</a:t>
            </a:r>
            <a:r>
              <a:rPr lang="en-US" sz="3600" b="1" dirty="0" smtClean="0"/>
              <a:t>.   </a:t>
            </a:r>
            <a:endParaRPr lang="en-US" sz="3600" b="1" dirty="0"/>
          </a:p>
          <a:p>
            <a:pPr>
              <a:spcAft>
                <a:spcPts val="1200"/>
              </a:spcAft>
              <a:buNone/>
            </a:pPr>
            <a:r>
              <a:rPr lang="en-US" sz="3600" b="1" dirty="0" err="1"/>
              <a:t>Estar</a:t>
            </a:r>
            <a:r>
              <a:rPr lang="en-US" sz="3600" b="1" dirty="0" smtClean="0"/>
              <a:t>-</a:t>
            </a:r>
          </a:p>
          <a:p>
            <a:pPr lvl="0">
              <a:spcAft>
                <a:spcPts val="1200"/>
              </a:spcAft>
              <a:buNone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cs typeface="Arial"/>
              </a:rPr>
              <a:t>estoy</a:t>
            </a:r>
            <a:r>
              <a:rPr lang="en-US" sz="3600" b="1" dirty="0" smtClean="0">
                <a:solidFill>
                  <a:srgbClr val="FF0080"/>
                </a:solidFill>
                <a:latin typeface="Arial"/>
                <a:cs typeface="Arial"/>
              </a:rPr>
              <a:t>		</a:t>
            </a:r>
            <a:r>
              <a:rPr lang="en-US" sz="3600" b="1" dirty="0" err="1" smtClean="0">
                <a:solidFill>
                  <a:srgbClr val="FF0080"/>
                </a:solidFill>
                <a:latin typeface="Arial"/>
                <a:cs typeface="Arial"/>
              </a:rPr>
              <a:t>estamos</a:t>
            </a:r>
            <a:endParaRPr lang="en-US" sz="3600" dirty="0" smtClean="0">
              <a:solidFill>
                <a:srgbClr val="FF0080"/>
              </a:solidFill>
              <a:latin typeface="Arial"/>
              <a:cs typeface="Arial"/>
            </a:endParaRPr>
          </a:p>
          <a:p>
            <a:pPr lvl="0">
              <a:spcAft>
                <a:spcPts val="1200"/>
              </a:spcAft>
              <a:buNone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cs typeface="Arial"/>
              </a:rPr>
              <a:t>estás</a:t>
            </a:r>
            <a:r>
              <a:rPr lang="en-US" sz="3600" b="1" dirty="0" smtClean="0"/>
              <a:t>					 		+</a:t>
            </a:r>
            <a:r>
              <a:rPr lang="en-US" sz="3600" b="1" dirty="0"/>
              <a:t>		present </a:t>
            </a:r>
            <a:r>
              <a:rPr lang="en-US" sz="3600" b="1" dirty="0" smtClean="0"/>
              <a:t>participle</a:t>
            </a:r>
          </a:p>
          <a:p>
            <a:pPr lvl="0">
              <a:spcAft>
                <a:spcPts val="1200"/>
              </a:spcAft>
              <a:buNone/>
            </a:pPr>
            <a:r>
              <a:rPr lang="en-US" sz="3600" b="1" dirty="0" err="1" smtClean="0">
                <a:solidFill>
                  <a:srgbClr val="FF0080"/>
                </a:solidFill>
              </a:rPr>
              <a:t>está</a:t>
            </a:r>
            <a:r>
              <a:rPr lang="en-US" sz="3600" b="1" dirty="0" smtClean="0">
                <a:solidFill>
                  <a:srgbClr val="FF0080"/>
                </a:solidFill>
              </a:rPr>
              <a:t>			</a:t>
            </a:r>
            <a:r>
              <a:rPr lang="en-US" sz="3600" b="1" dirty="0" err="1" smtClean="0">
                <a:solidFill>
                  <a:srgbClr val="FF0080"/>
                </a:solidFill>
              </a:rPr>
              <a:t>están</a:t>
            </a:r>
            <a:endParaRPr lang="en-US" sz="3600" b="1" dirty="0" smtClean="0">
              <a:solidFill>
                <a:srgbClr val="FF0080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56237"/>
            <a:ext cx="39781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conjugated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499237"/>
            <a:ext cx="2555196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estar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2407" y="3070736"/>
            <a:ext cx="3855742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participle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80"/>
                </a:solidFill>
              </a:rPr>
              <a:t>Present Progressive</a:t>
            </a:r>
            <a:endParaRPr lang="en-US" sz="60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/>
              <a:t>To form the present participle you drop the -</a:t>
            </a:r>
            <a:r>
              <a:rPr lang="en-US" dirty="0" err="1"/>
              <a:t>ar</a:t>
            </a:r>
            <a:r>
              <a:rPr lang="en-US" dirty="0"/>
              <a:t>, -</a:t>
            </a:r>
            <a:r>
              <a:rPr lang="en-US" dirty="0" err="1"/>
              <a:t>er</a:t>
            </a:r>
            <a:r>
              <a:rPr lang="en-US" dirty="0"/>
              <a:t>, or -</a:t>
            </a:r>
            <a:r>
              <a:rPr lang="en-US" dirty="0" err="1"/>
              <a:t>ir</a:t>
            </a:r>
            <a:r>
              <a:rPr lang="en-US" dirty="0"/>
              <a:t> ending and add </a:t>
            </a:r>
            <a:r>
              <a:rPr lang="en-US" u="sng" dirty="0"/>
              <a:t>	</a:t>
            </a:r>
            <a:r>
              <a:rPr lang="en-US" u="sng" dirty="0" smtClean="0"/>
              <a:t>			</a:t>
            </a:r>
            <a:r>
              <a:rPr lang="en-US" dirty="0"/>
              <a:t> for -</a:t>
            </a:r>
            <a:r>
              <a:rPr lang="en-US" dirty="0" err="1"/>
              <a:t>ar</a:t>
            </a:r>
            <a:r>
              <a:rPr lang="en-US" dirty="0"/>
              <a:t> verbs and 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r>
              <a:rPr lang="en-US" u="sng" dirty="0"/>
              <a:t>	</a:t>
            </a:r>
            <a:r>
              <a:rPr lang="en-US" u="sng" dirty="0" smtClean="0"/>
              <a:t>				</a:t>
            </a:r>
            <a:r>
              <a:rPr lang="en-US" dirty="0" smtClean="0"/>
              <a:t> </a:t>
            </a:r>
            <a:r>
              <a:rPr lang="en-US" dirty="0"/>
              <a:t>for -</a:t>
            </a:r>
            <a:r>
              <a:rPr lang="en-US" dirty="0" err="1"/>
              <a:t>er</a:t>
            </a:r>
            <a:r>
              <a:rPr lang="en-US" dirty="0"/>
              <a:t> and -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smtClean="0"/>
              <a:t>verbs.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Example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 </a:t>
            </a:r>
            <a:r>
              <a:rPr lang="es-MX" b="1" dirty="0" smtClean="0"/>
              <a:t>hablar-</a:t>
            </a:r>
            <a:r>
              <a:rPr lang="es-MX" dirty="0" smtClean="0"/>
              <a:t> hablando			</a:t>
            </a:r>
            <a:r>
              <a:rPr lang="es-MX" b="1" dirty="0" smtClean="0"/>
              <a:t>hacer-</a:t>
            </a:r>
            <a:r>
              <a:rPr lang="es-MX" u="sng" dirty="0" smtClean="0"/>
              <a:t>						</a:t>
            </a:r>
            <a:r>
              <a:rPr lang="es-MX" dirty="0" smtClean="0"/>
              <a:t>	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r>
              <a:rPr lang="es-MX" b="1" dirty="0" smtClean="0"/>
              <a:t>escribir</a:t>
            </a:r>
            <a:r>
              <a:rPr lang="es-MX" b="1" dirty="0"/>
              <a:t>-</a:t>
            </a:r>
            <a:r>
              <a:rPr lang="es-MX" u="sng" dirty="0"/>
              <a:t>	</a:t>
            </a:r>
            <a:r>
              <a:rPr lang="es-MX" u="sng" dirty="0" smtClean="0"/>
              <a:t>					</a:t>
            </a:r>
            <a:r>
              <a:rPr lang="es-MX" dirty="0"/>
              <a:t>	</a:t>
            </a:r>
            <a:r>
              <a:rPr lang="es-MX" b="1" dirty="0"/>
              <a:t>jugar-</a:t>
            </a:r>
            <a:r>
              <a:rPr lang="es-MX" u="sng" dirty="0"/>
              <a:t>		</a:t>
            </a:r>
            <a:r>
              <a:rPr lang="es-MX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estudiar- </a:t>
            </a:r>
            <a:r>
              <a:rPr lang="es-MX" b="1" u="sng" dirty="0"/>
              <a:t>		</a:t>
            </a:r>
            <a:r>
              <a:rPr lang="es-MX" b="1" u="sng" dirty="0" smtClean="0"/>
              <a:t>			</a:t>
            </a:r>
            <a:r>
              <a:rPr lang="es-MX" dirty="0"/>
              <a:t>	</a:t>
            </a:r>
            <a:r>
              <a:rPr lang="es-MX" b="1" dirty="0"/>
              <a:t>sacar-</a:t>
            </a:r>
            <a:r>
              <a:rPr lang="es-MX" u="sng" dirty="0"/>
              <a:t>		</a:t>
            </a:r>
            <a:r>
              <a:rPr lang="es-MX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comer-</a:t>
            </a:r>
            <a:r>
              <a:rPr lang="es-MX" u="sng" dirty="0"/>
              <a:t>		</a:t>
            </a:r>
            <a:r>
              <a:rPr lang="es-MX" u="sng" dirty="0" smtClean="0"/>
              <a:t>					</a:t>
            </a:r>
            <a:r>
              <a:rPr lang="es-MX" dirty="0"/>
              <a:t>	</a:t>
            </a:r>
            <a:r>
              <a:rPr lang="es-MX" b="1" dirty="0"/>
              <a:t>cortar-</a:t>
            </a:r>
            <a:r>
              <a:rPr lang="es-MX" u="sng" dirty="0"/>
              <a:t>		</a:t>
            </a:r>
            <a:r>
              <a:rPr lang="es-MX" u="sng" dirty="0" smtClean="0"/>
              <a:t>				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96728" y="1407554"/>
            <a:ext cx="1995887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ando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110154"/>
            <a:ext cx="2264481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iendo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37043" y="4201347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escribiendo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7043" y="5109437"/>
            <a:ext cx="2815910" cy="703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estudiando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67412" y="5813214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com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15106" y="359898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hac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79229" y="4349262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juga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5106" y="5109437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saca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24706" y="5813214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cortando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b="1" dirty="0"/>
              <a:t>Example of complete present progressive:</a:t>
            </a:r>
            <a:endParaRPr lang="en-US" dirty="0"/>
          </a:p>
          <a:p>
            <a:pPr>
              <a:spcAft>
                <a:spcPts val="2400"/>
              </a:spcAft>
              <a:buNone/>
            </a:pPr>
            <a:r>
              <a:rPr lang="en-US" b="1" dirty="0"/>
              <a:t>I am eating. </a:t>
            </a:r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comiendo</a:t>
            </a:r>
            <a:endParaRPr lang="en-US" dirty="0"/>
          </a:p>
          <a:p>
            <a:pPr>
              <a:spcAft>
                <a:spcPts val="2400"/>
              </a:spcAft>
              <a:buNone/>
            </a:pPr>
            <a:r>
              <a:rPr lang="en-US" b="1" dirty="0"/>
              <a:t>You are playing </a:t>
            </a:r>
            <a:r>
              <a:rPr lang="en-US" b="1" dirty="0" smtClean="0"/>
              <a:t>soccer. </a:t>
            </a:r>
          </a:p>
          <a:p>
            <a:pPr>
              <a:spcAft>
                <a:spcPts val="2400"/>
              </a:spcAft>
              <a:buNone/>
            </a:pPr>
            <a:r>
              <a:rPr lang="en-US" b="1" u="sng" dirty="0" smtClean="0"/>
              <a:t>																	</a:t>
            </a:r>
            <a:r>
              <a:rPr lang="en-US" b="1" u="sng" dirty="0"/>
              <a:t>			</a:t>
            </a:r>
            <a:endParaRPr lang="en-US" dirty="0"/>
          </a:p>
          <a:p>
            <a:pPr>
              <a:spcAft>
                <a:spcPts val="2400"/>
              </a:spcAft>
              <a:buNone/>
            </a:pPr>
            <a:r>
              <a:rPr lang="en-US" b="1" dirty="0"/>
              <a:t>Juan is studying Spanish.</a:t>
            </a:r>
            <a:r>
              <a:rPr lang="en-US" b="1" dirty="0" smtClean="0"/>
              <a:t> </a:t>
            </a:r>
          </a:p>
          <a:p>
            <a:pPr>
              <a:spcAft>
                <a:spcPts val="2400"/>
              </a:spcAft>
              <a:buNone/>
            </a:pPr>
            <a:r>
              <a:rPr lang="en-US" b="1" u="sng" dirty="0" smtClean="0"/>
              <a:t>	</a:t>
            </a:r>
            <a:r>
              <a:rPr lang="en-US" b="1" u="sng" dirty="0"/>
              <a:t>				</a:t>
            </a:r>
            <a:r>
              <a:rPr lang="en-US" b="1" u="sng" dirty="0" smtClean="0"/>
              <a:t>													</a:t>
            </a:r>
            <a:r>
              <a:rPr lang="en-US" b="1" u="sng" dirty="0"/>
              <a:t>		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 Progressive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524781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Tú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jugando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al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fútbol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211709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Juan </a:t>
            </a:r>
            <a:r>
              <a:rPr lang="en-US" sz="48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48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estudiando</a:t>
            </a: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48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español</a:t>
            </a: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2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0080"/>
                </a:solidFill>
              </a:rPr>
              <a:t>Irregulares</a:t>
            </a:r>
            <a:r>
              <a:rPr lang="en-US" sz="6000" b="1" dirty="0" smtClean="0">
                <a:solidFill>
                  <a:srgbClr val="FF0080"/>
                </a:solidFill>
              </a:rPr>
              <a:t> </a:t>
            </a:r>
            <a:endParaRPr lang="en-US" sz="60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6428"/>
            <a:ext cx="9144000" cy="570157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/>
              <a:t>-</a:t>
            </a:r>
            <a:r>
              <a:rPr lang="en-US" dirty="0" err="1"/>
              <a:t>Ir</a:t>
            </a:r>
            <a:r>
              <a:rPr lang="en-US" dirty="0"/>
              <a:t> verbs still stem change in the present </a:t>
            </a:r>
            <a:r>
              <a:rPr lang="en-US" dirty="0" smtClean="0"/>
              <a:t>participle.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err="1"/>
              <a:t>o-ue</a:t>
            </a:r>
            <a:r>
              <a:rPr lang="en-US" dirty="0"/>
              <a:t> verbs change from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/>
              <a:t> and </a:t>
            </a:r>
            <a:r>
              <a:rPr lang="en-US" dirty="0" err="1"/>
              <a:t>e-ie</a:t>
            </a: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verbs </a:t>
            </a:r>
            <a:r>
              <a:rPr lang="en-US" dirty="0"/>
              <a:t>change from </a:t>
            </a:r>
            <a:r>
              <a:rPr lang="en-US" u="sng" dirty="0" smtClean="0"/>
              <a:t>					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Example: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dormir- </a:t>
            </a:r>
            <a:r>
              <a:rPr lang="es-MX" dirty="0"/>
              <a:t>durmiendo			</a:t>
            </a:r>
            <a:r>
              <a:rPr lang="es-MX" b="1" dirty="0"/>
              <a:t>repetir-</a:t>
            </a:r>
            <a:r>
              <a:rPr lang="es-MX" b="1" u="sng" dirty="0"/>
              <a:t>		</a:t>
            </a:r>
            <a:r>
              <a:rPr lang="es-MX" b="1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pedir- </a:t>
            </a:r>
            <a:r>
              <a:rPr lang="es-MX" u="sng" dirty="0"/>
              <a:t>	</a:t>
            </a:r>
            <a:r>
              <a:rPr lang="es-MX" u="sng" dirty="0" smtClean="0"/>
              <a:t>					</a:t>
            </a:r>
            <a:r>
              <a:rPr lang="es-MX" dirty="0"/>
              <a:t>		</a:t>
            </a:r>
            <a:r>
              <a:rPr lang="es-MX" b="1" dirty="0"/>
              <a:t>servir-</a:t>
            </a:r>
            <a:r>
              <a:rPr lang="es-MX" b="1" u="sng" dirty="0"/>
              <a:t>		</a:t>
            </a:r>
            <a:r>
              <a:rPr lang="es-MX" b="1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“Grupo Y”: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leer- </a:t>
            </a:r>
            <a:r>
              <a:rPr lang="es-MX" dirty="0"/>
              <a:t>leyendo			</a:t>
            </a:r>
            <a:r>
              <a:rPr lang="es-MX" dirty="0" smtClean="0"/>
              <a:t>			</a:t>
            </a:r>
            <a:r>
              <a:rPr lang="es-MX" b="1" dirty="0" smtClean="0"/>
              <a:t>oír</a:t>
            </a:r>
            <a:r>
              <a:rPr lang="es-MX" b="1" dirty="0"/>
              <a:t>-</a:t>
            </a:r>
            <a:r>
              <a:rPr lang="es-MX" b="1" u="sng" dirty="0"/>
              <a:t>		</a:t>
            </a:r>
            <a:r>
              <a:rPr lang="es-MX" b="1" u="sng" dirty="0" smtClean="0"/>
              <a:t>	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creer-</a:t>
            </a:r>
            <a:r>
              <a:rPr lang="es-MX" b="1" u="sng" dirty="0"/>
              <a:t>	</a:t>
            </a:r>
            <a:r>
              <a:rPr lang="es-MX" b="1" u="sng" dirty="0" smtClean="0"/>
              <a:t>					</a:t>
            </a:r>
            <a:r>
              <a:rPr lang="es-MX" b="1" dirty="0"/>
              <a:t>		ir- </a:t>
            </a:r>
            <a:r>
              <a:rPr lang="es-MX" b="1" u="sng" dirty="0"/>
              <a:t>		</a:t>
            </a:r>
            <a:r>
              <a:rPr lang="es-MX" b="1" u="sng" dirty="0" smtClean="0"/>
              <a:t>					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97863" y="1407554"/>
            <a:ext cx="2264481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o-u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3720" y="2013999"/>
            <a:ext cx="2264481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e-i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08140" y="382487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pid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870890" y="3274093"/>
            <a:ext cx="2815910" cy="90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repit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70890" y="382487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sirv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08140" y="564009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crey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19464" y="4972337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oy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19464" y="564009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>
                <a:solidFill>
                  <a:srgbClr val="FF0080"/>
                </a:solidFill>
                <a:latin typeface="Arial"/>
                <a:ea typeface="+mj-ea"/>
                <a:cs typeface="Arial"/>
              </a:rPr>
              <a:t>y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FF0080"/>
                </a:solidFill>
              </a:rPr>
              <a:t>Práctica</a:t>
            </a:r>
            <a:r>
              <a:rPr lang="en-US" sz="6600" b="1" dirty="0" smtClean="0">
                <a:solidFill>
                  <a:srgbClr val="FF0080"/>
                </a:solidFill>
              </a:rPr>
              <a:t> </a:t>
            </a:r>
            <a:endParaRPr lang="en-US" sz="66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  <a:buNone/>
            </a:pPr>
            <a:r>
              <a:rPr lang="en-US" sz="3600" b="1" dirty="0"/>
              <a:t>1. </a:t>
            </a:r>
            <a:r>
              <a:rPr lang="en-US" sz="3600" b="1" dirty="0" err="1"/>
              <a:t>Yo</a:t>
            </a:r>
            <a:r>
              <a:rPr lang="en-US" sz="3600" b="1" dirty="0"/>
              <a:t> no </a:t>
            </a:r>
            <a:r>
              <a:rPr lang="en-US" sz="3600" b="1" dirty="0" err="1"/>
              <a:t>hablo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/>
              <a:t>2. Mi </a:t>
            </a:r>
            <a:r>
              <a:rPr lang="en-US" sz="3600" b="1" dirty="0" err="1"/>
              <a:t>abuela</a:t>
            </a:r>
            <a:r>
              <a:rPr lang="en-US" sz="3600" b="1" dirty="0"/>
              <a:t> </a:t>
            </a:r>
            <a:r>
              <a:rPr lang="en-US" sz="3600" b="1" dirty="0" err="1"/>
              <a:t>corre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 smtClean="0"/>
              <a:t>3</a:t>
            </a:r>
            <a:r>
              <a:rPr lang="en-US" sz="3600" b="1" dirty="0"/>
              <a:t>. </a:t>
            </a:r>
            <a:r>
              <a:rPr lang="en-US" sz="3600" b="1" dirty="0" err="1"/>
              <a:t>Tú</a:t>
            </a:r>
            <a:r>
              <a:rPr lang="en-US" sz="3600" b="1" dirty="0"/>
              <a:t> </a:t>
            </a:r>
            <a:r>
              <a:rPr lang="en-US" sz="3600" b="1" dirty="0" err="1"/>
              <a:t>preparas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 smtClean="0"/>
              <a:t>4</a:t>
            </a:r>
            <a:r>
              <a:rPr lang="en-US" sz="3600" b="1" dirty="0"/>
              <a:t>. </a:t>
            </a:r>
            <a:r>
              <a:rPr lang="en-US" sz="3600" b="1" dirty="0" err="1"/>
              <a:t>Ellos</a:t>
            </a:r>
            <a:r>
              <a:rPr lang="en-US" sz="3600" b="1" dirty="0"/>
              <a:t> </a:t>
            </a:r>
            <a:r>
              <a:rPr lang="en-US" sz="3600" b="1" dirty="0" err="1"/>
              <a:t>juegan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/>
              <a:t>5. Carmen </a:t>
            </a:r>
            <a:r>
              <a:rPr lang="en-US" sz="3600" b="1" dirty="0" err="1"/>
              <a:t>canta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0644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Yo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no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estoy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hablando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616691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Mi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abuela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corriendo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6367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Tú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preparando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941738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Ellos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están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jugando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949910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Carmen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cantando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 dirty="0" err="1">
                <a:solidFill>
                  <a:srgbClr val="FF0080"/>
                </a:solidFill>
              </a:rPr>
              <a:t>Práctica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None/>
            </a:pPr>
            <a:r>
              <a:rPr lang="en-US" sz="3600" b="1" dirty="0"/>
              <a:t>6. </a:t>
            </a:r>
            <a:r>
              <a:rPr lang="en-US" sz="3600" b="1" dirty="0" err="1"/>
              <a:t>Ud</a:t>
            </a:r>
            <a:r>
              <a:rPr lang="en-US" sz="3600" b="1" dirty="0"/>
              <a:t>. come. 	</a:t>
            </a:r>
            <a:r>
              <a:rPr lang="en-US" sz="3600" b="1" dirty="0" smtClean="0"/>
              <a:t>	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7. </a:t>
            </a:r>
            <a:r>
              <a:rPr lang="en-US" sz="3600" b="1" dirty="0" err="1"/>
              <a:t>Yo</a:t>
            </a:r>
            <a:r>
              <a:rPr lang="en-US" sz="3600" b="1" dirty="0"/>
              <a:t> </a:t>
            </a:r>
            <a:r>
              <a:rPr lang="en-US" sz="3600" b="1" dirty="0" err="1"/>
              <a:t>miro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8. Ella llama.</a:t>
            </a:r>
            <a:r>
              <a:rPr lang="en-US" sz="3600" b="1" dirty="0" smtClean="0"/>
              <a:t> 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9. El </a:t>
            </a:r>
            <a:r>
              <a:rPr lang="en-US" sz="3600" b="1" dirty="0" err="1"/>
              <a:t>perro</a:t>
            </a:r>
            <a:r>
              <a:rPr lang="en-US" sz="3600" b="1" dirty="0"/>
              <a:t> </a:t>
            </a:r>
            <a:r>
              <a:rPr lang="en-US" sz="3600" b="1" dirty="0" err="1"/>
              <a:t>salta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10. </a:t>
            </a:r>
            <a:r>
              <a:rPr lang="en-US" sz="3600" b="1" dirty="0" err="1"/>
              <a:t>Tú</a:t>
            </a:r>
            <a:r>
              <a:rPr lang="en-US" sz="3600" b="1" dirty="0"/>
              <a:t> </a:t>
            </a:r>
            <a:r>
              <a:rPr lang="en-US" sz="3600" b="1" dirty="0" err="1"/>
              <a:t>bebes</a:t>
            </a:r>
            <a:r>
              <a:rPr lang="en-US" sz="3600" b="1" dirty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0644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Ud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comiendo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1453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Yo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estoy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mirando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25981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Ella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llamando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727545"/>
            <a:ext cx="9144000" cy="719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El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perro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saltando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949910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Tú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bebiendo.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170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Present Progressive</vt:lpstr>
      <vt:lpstr>Present Progressive</vt:lpstr>
      <vt:lpstr>Present Progressive</vt:lpstr>
      <vt:lpstr>Slide 5</vt:lpstr>
      <vt:lpstr>Irregulares </vt:lpstr>
      <vt:lpstr>Práctica </vt:lpstr>
      <vt:lpstr>Práctica </vt:lpstr>
    </vt:vector>
  </TitlesOfParts>
  <Company>Dublin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Lloyd</dc:creator>
  <cp:lastModifiedBy>Paula</cp:lastModifiedBy>
  <cp:revision>8</cp:revision>
  <cp:lastPrinted>2010-10-13T19:10:46Z</cp:lastPrinted>
  <dcterms:created xsi:type="dcterms:W3CDTF">2010-10-13T19:00:20Z</dcterms:created>
  <dcterms:modified xsi:type="dcterms:W3CDTF">2011-09-25T15:06:21Z</dcterms:modified>
</cp:coreProperties>
</file>