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A94CD11-005D-C64D-965B-FA01848CDF6D}" type="datetimeFigureOut">
              <a:rPr lang="en-US" smtClean="0"/>
              <a:t>9/14/11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CD11-005D-C64D-965B-FA01848CDF6D}" type="datetimeFigureOut">
              <a:rPr lang="en-US" smtClean="0"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6BCF-59BD-7545-98BC-05E9EC908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A94CD11-005D-C64D-965B-FA01848CDF6D}" type="datetimeFigureOut">
              <a:rPr lang="en-US" smtClean="0"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A7C6BCF-59BD-7545-98BC-05E9EC9087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CD11-005D-C64D-965B-FA01848CDF6D}" type="datetimeFigureOut">
              <a:rPr lang="en-US" smtClean="0"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7C6BCF-59BD-7545-98BC-05E9EC9087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CD11-005D-C64D-965B-FA01848CDF6D}" type="datetimeFigureOut">
              <a:rPr lang="en-US" smtClean="0"/>
              <a:t>9/14/11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A7C6BCF-59BD-7545-98BC-05E9EC90878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A94CD11-005D-C64D-965B-FA01848CDF6D}" type="datetimeFigureOut">
              <a:rPr lang="en-US" smtClean="0"/>
              <a:t>9/14/11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A7C6BCF-59BD-7545-98BC-05E9EC90878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A94CD11-005D-C64D-965B-FA01848CDF6D}" type="datetimeFigureOut">
              <a:rPr lang="en-US" smtClean="0"/>
              <a:t>9/14/11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A7C6BCF-59BD-7545-98BC-05E9EC90878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CD11-005D-C64D-965B-FA01848CDF6D}" type="datetimeFigureOut">
              <a:rPr lang="en-US" smtClean="0"/>
              <a:t>9/14/11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7C6BCF-59BD-7545-98BC-05E9EC908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CD11-005D-C64D-965B-FA01848CDF6D}" type="datetimeFigureOut">
              <a:rPr lang="en-US" smtClean="0"/>
              <a:t>9/14/11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7C6BCF-59BD-7545-98BC-05E9EC908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CD11-005D-C64D-965B-FA01848CDF6D}" type="datetimeFigureOut">
              <a:rPr lang="en-US" smtClean="0"/>
              <a:t>9/14/11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7C6BCF-59BD-7545-98BC-05E9EC90878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A94CD11-005D-C64D-965B-FA01848CDF6D}" type="datetimeFigureOut">
              <a:rPr lang="en-US" smtClean="0"/>
              <a:t>9/14/11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A7C6BCF-59BD-7545-98BC-05E9EC90878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94CD11-005D-C64D-965B-FA01848CDF6D}" type="datetimeFigureOut">
              <a:rPr lang="en-US" smtClean="0"/>
              <a:t>9/14/11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7C6BCF-59BD-7545-98BC-05E9EC9087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8378" y="4718516"/>
            <a:ext cx="6400800" cy="1295400"/>
          </a:xfrm>
        </p:spPr>
        <p:txBody>
          <a:bodyPr>
            <a:noAutofit/>
          </a:bodyPr>
          <a:lstStyle/>
          <a:p>
            <a:pPr algn="r"/>
            <a:r>
              <a:rPr lang="en-US" sz="8800" dirty="0" err="1" smtClean="0">
                <a:latin typeface="Lucida Handwriting"/>
                <a:cs typeface="Lucida Handwriting"/>
              </a:rPr>
              <a:t>Verbos</a:t>
            </a:r>
            <a:r>
              <a:rPr lang="en-US" sz="8800" dirty="0" smtClean="0">
                <a:latin typeface="Lucida Handwriting"/>
                <a:cs typeface="Lucida Handwriting"/>
              </a:rPr>
              <a:t> </a:t>
            </a:r>
            <a:r>
              <a:rPr lang="en-US" sz="8800" dirty="0" err="1" smtClean="0">
                <a:latin typeface="Lucida Handwriting"/>
                <a:cs typeface="Lucida Handwriting"/>
              </a:rPr>
              <a:t>como</a:t>
            </a:r>
            <a:r>
              <a:rPr lang="en-US" sz="8800" dirty="0" smtClean="0">
                <a:latin typeface="Lucida Handwriting"/>
                <a:cs typeface="Lucida Handwriting"/>
              </a:rPr>
              <a:t> </a:t>
            </a:r>
            <a:r>
              <a:rPr lang="en-US" sz="8800" dirty="0" err="1" smtClean="0">
                <a:latin typeface="Lucida Handwriting"/>
                <a:cs typeface="Lucida Handwriting"/>
              </a:rPr>
              <a:t>Gustar</a:t>
            </a:r>
            <a:endParaRPr lang="en-US" sz="8800" dirty="0">
              <a:latin typeface="Lucida Handwriting"/>
              <a:cs typeface="Lucida Handwriting"/>
            </a:endParaRPr>
          </a:p>
        </p:txBody>
      </p:sp>
      <p:pic>
        <p:nvPicPr>
          <p:cNvPr id="4" name="Picture 3" descr="me_gusta_hablar_espanol_button-p145228468172891467t5sj_4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2" t="23769" r="9431" b="10652"/>
          <a:stretch/>
        </p:blipFill>
        <p:spPr>
          <a:xfrm>
            <a:off x="-1" y="0"/>
            <a:ext cx="3618049" cy="366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latin typeface="Lucida Handwriting"/>
                <a:cs typeface="Lucida Handwriting"/>
              </a:rPr>
              <a:t>Ejemplos</a:t>
            </a:r>
            <a:endParaRPr lang="en-US" sz="5400" b="1" dirty="0">
              <a:latin typeface="Lucida Handwriting"/>
              <a:cs typeface="Lucida Handwriting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93231"/>
            <a:ext cx="86203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4. Carlos and Miguel like vegetables.</a:t>
            </a:r>
            <a:endParaRPr lang="en-US" sz="6600" b="1" u="sng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723" y="3718679"/>
            <a:ext cx="8998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(A Carlos y a Miguel) les </a:t>
            </a:r>
            <a:r>
              <a:rPr lang="en-US" sz="6600" b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gustan</a:t>
            </a:r>
            <a:r>
              <a:rPr lang="en-US" sz="66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lang="en-US" sz="6600" b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las</a:t>
            </a:r>
            <a:r>
              <a:rPr lang="en-US" sz="66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lang="en-US" sz="6600" b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verduras</a:t>
            </a:r>
            <a:r>
              <a:rPr lang="en-US" sz="66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.</a:t>
            </a:r>
            <a:endParaRPr lang="en-US" sz="6600" b="1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 descr="1245695163592167037johnny_automatic_broccoli.svg.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8180">
            <a:off x="557353" y="4918703"/>
            <a:ext cx="1899216" cy="195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1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28600"/>
            <a:ext cx="8998277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err="1" smtClean="0">
                <a:latin typeface="Lucida Handwriting"/>
                <a:cs typeface="Lucida Handwriting"/>
              </a:rPr>
              <a:t>Otros</a:t>
            </a:r>
            <a:r>
              <a:rPr lang="en-US" sz="5400" b="1" dirty="0" smtClean="0">
                <a:latin typeface="Lucida Handwriting"/>
                <a:cs typeface="Lucida Handwriting"/>
              </a:rPr>
              <a:t> </a:t>
            </a:r>
            <a:r>
              <a:rPr lang="en-US" sz="5400" b="1" dirty="0" err="1" smtClean="0">
                <a:latin typeface="Lucida Handwriting"/>
                <a:cs typeface="Lucida Handwriting"/>
              </a:rPr>
              <a:t>verbos</a:t>
            </a:r>
            <a:r>
              <a:rPr lang="en-US" sz="5400" b="1" dirty="0" smtClean="0">
                <a:latin typeface="Lucida Handwriting"/>
                <a:cs typeface="Lucida Handwriting"/>
              </a:rPr>
              <a:t> </a:t>
            </a:r>
            <a:r>
              <a:rPr lang="en-US" sz="5400" b="1" dirty="0" err="1" smtClean="0">
                <a:latin typeface="Lucida Handwriting"/>
                <a:cs typeface="Lucida Handwriting"/>
              </a:rPr>
              <a:t>como</a:t>
            </a:r>
            <a:r>
              <a:rPr lang="en-US" sz="5400" b="1" dirty="0" smtClean="0">
                <a:latin typeface="Lucida Handwriting"/>
                <a:cs typeface="Lucida Handwriting"/>
              </a:rPr>
              <a:t> </a:t>
            </a:r>
            <a:r>
              <a:rPr lang="en-US" sz="5400" b="1" dirty="0" err="1">
                <a:latin typeface="Lucida Handwriting"/>
                <a:cs typeface="Lucida Handwriting"/>
              </a:rPr>
              <a:t>g</a:t>
            </a:r>
            <a:r>
              <a:rPr lang="en-US" sz="5400" b="1" dirty="0" err="1" smtClean="0">
                <a:latin typeface="Lucida Handwriting"/>
                <a:cs typeface="Lucida Handwriting"/>
              </a:rPr>
              <a:t>ustar</a:t>
            </a:r>
            <a:endParaRPr lang="en-US" sz="5400" b="1" dirty="0">
              <a:latin typeface="Lucida Handwriting"/>
              <a:cs typeface="Lucida Handwriting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722" y="1628423"/>
            <a:ext cx="86203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fascinar</a:t>
            </a:r>
            <a:r>
              <a:rPr lang="en-US" sz="5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=</a:t>
            </a:r>
          </a:p>
          <a:p>
            <a:r>
              <a:rPr lang="en-US" sz="5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encantar</a:t>
            </a:r>
            <a:r>
              <a:rPr lang="en-US" sz="5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=</a:t>
            </a:r>
          </a:p>
          <a:p>
            <a:r>
              <a:rPr lang="en-US" sz="5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chocar</a:t>
            </a:r>
            <a:r>
              <a:rPr lang="en-US" sz="5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=</a:t>
            </a:r>
          </a:p>
          <a:p>
            <a:r>
              <a:rPr lang="en-US" sz="5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interesar</a:t>
            </a:r>
            <a:r>
              <a:rPr lang="en-US" sz="5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=</a:t>
            </a:r>
          </a:p>
          <a:p>
            <a:r>
              <a:rPr lang="en-US" sz="5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importar</a:t>
            </a:r>
            <a:r>
              <a:rPr lang="en-US" sz="5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=</a:t>
            </a:r>
          </a:p>
          <a:p>
            <a:r>
              <a:rPr lang="en-US" sz="5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parecer</a:t>
            </a:r>
            <a:r>
              <a:rPr lang="en-US" sz="5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=</a:t>
            </a:r>
            <a:endParaRPr lang="en-US" sz="5400" b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5674" y="1722671"/>
            <a:ext cx="4767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to really love</a:t>
            </a:r>
            <a:endParaRPr lang="en-US" sz="4400" b="1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8074" y="2492112"/>
            <a:ext cx="4767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660066"/>
                </a:solidFill>
                <a:latin typeface="Comic Sans MS"/>
                <a:cs typeface="Comic Sans MS"/>
              </a:rPr>
              <a:t>to love</a:t>
            </a:r>
            <a:endParaRPr lang="en-US" sz="4400" b="1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7067" y="3460773"/>
            <a:ext cx="6416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to strongly dislike/hate</a:t>
            </a:r>
            <a:endParaRPr lang="en-US" sz="4000" b="1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8074" y="4230214"/>
            <a:ext cx="5535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to be interesting to</a:t>
            </a:r>
            <a:endParaRPr lang="en-US" sz="4000" b="1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8073" y="5065619"/>
            <a:ext cx="5535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to be important to</a:t>
            </a:r>
            <a:endParaRPr lang="en-US" sz="4400" b="1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5674" y="5835060"/>
            <a:ext cx="4767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to seem</a:t>
            </a:r>
            <a:endParaRPr lang="en-US" sz="4400" b="1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9517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Lucida Handwriting"/>
                <a:cs typeface="Lucida Handwriting"/>
              </a:rPr>
              <a:t>The “a phrase”</a:t>
            </a:r>
            <a:endParaRPr lang="en-US" sz="5400" b="1" dirty="0">
              <a:latin typeface="Lucida Handwriting"/>
              <a:cs typeface="Lucida Handwriting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323506"/>
              </p:ext>
            </p:extLst>
          </p:nvPr>
        </p:nvGraphicFramePr>
        <p:xfrm>
          <a:off x="1165770" y="1603236"/>
          <a:ext cx="6828074" cy="5038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2781"/>
                <a:gridCol w="3405293"/>
              </a:tblGrid>
              <a:tr h="16795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679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679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5770" y="1915555"/>
            <a:ext cx="33724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A </a:t>
            </a:r>
            <a:r>
              <a:rPr lang="en-US" sz="66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mí</a:t>
            </a:r>
            <a:endParaRPr lang="en-US" sz="6600" b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5770" y="3525443"/>
            <a:ext cx="33724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A </a:t>
            </a:r>
            <a:r>
              <a:rPr lang="en-US" sz="66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ti</a:t>
            </a:r>
            <a:endParaRPr lang="en-US" sz="6600" b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5770" y="5072319"/>
            <a:ext cx="3372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A </a:t>
            </a:r>
            <a:r>
              <a:rPr lang="en-US" sz="48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él</a:t>
            </a:r>
            <a:r>
              <a:rPr lang="en-US" sz="48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/</a:t>
            </a:r>
            <a:r>
              <a:rPr lang="en-US" sz="48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ella</a:t>
            </a:r>
            <a:r>
              <a:rPr lang="en-US" sz="48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/</a:t>
            </a:r>
            <a:r>
              <a:rPr lang="en-US" sz="48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Ud</a:t>
            </a:r>
            <a:r>
              <a:rPr lang="en-US" sz="48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./name</a:t>
            </a:r>
            <a:endParaRPr lang="en-US" sz="4800" b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1442" y="1915555"/>
            <a:ext cx="3372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A </a:t>
            </a:r>
            <a:r>
              <a:rPr lang="en-US" sz="48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nosotros</a:t>
            </a:r>
            <a:endParaRPr lang="en-US" sz="4800" b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1442" y="3494921"/>
            <a:ext cx="3372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A </a:t>
            </a:r>
            <a:r>
              <a:rPr lang="en-US" sz="48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vosotros</a:t>
            </a:r>
            <a:endParaRPr lang="en-US" sz="4800" b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1442" y="5076096"/>
            <a:ext cx="3372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A </a:t>
            </a:r>
            <a:r>
              <a:rPr lang="en-US" sz="36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ellos</a:t>
            </a:r>
            <a:r>
              <a:rPr lang="en-US" sz="36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/</a:t>
            </a:r>
            <a:r>
              <a:rPr lang="en-US" sz="36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ellas</a:t>
            </a:r>
            <a:r>
              <a:rPr lang="en-US" sz="36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/</a:t>
            </a:r>
            <a:r>
              <a:rPr lang="en-US" sz="36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Uds</a:t>
            </a:r>
            <a:r>
              <a:rPr lang="en-US" sz="36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/names</a:t>
            </a:r>
            <a:endParaRPr lang="en-US" sz="3600" b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683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Lucida Handwriting"/>
                <a:cs typeface="Lucida Handwriting"/>
              </a:rPr>
              <a:t>The “a phrase”</a:t>
            </a:r>
            <a:endParaRPr lang="en-US" sz="5400" b="1" dirty="0">
              <a:latin typeface="Lucida Handwriting"/>
              <a:cs typeface="Lucida Handwriting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722" y="1961563"/>
            <a:ext cx="862032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The “a phrase is used for </a:t>
            </a:r>
          </a:p>
          <a:p>
            <a:pPr algn="ctr"/>
            <a:r>
              <a:rPr lang="en-US" sz="6600" b="1" u="sng" dirty="0">
                <a:solidFill>
                  <a:srgbClr val="3366FF"/>
                </a:solidFill>
                <a:latin typeface="Comic Sans MS"/>
                <a:cs typeface="Comic Sans MS"/>
              </a:rPr>
              <a:t>	</a:t>
            </a:r>
            <a:r>
              <a:rPr lang="en-US" sz="6600" b="1" u="sng" dirty="0" smtClean="0">
                <a:solidFill>
                  <a:srgbClr val="3366FF"/>
                </a:solidFill>
                <a:latin typeface="Comic Sans MS"/>
                <a:cs typeface="Comic Sans MS"/>
              </a:rPr>
              <a:t>																</a:t>
            </a:r>
            <a:r>
              <a:rPr lang="en-US" sz="66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or</a:t>
            </a:r>
            <a:endParaRPr lang="en-US" sz="6600" b="1" u="sng" dirty="0" smtClean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algn="ctr"/>
            <a:r>
              <a:rPr lang="en-US" sz="6600" b="1" u="sng" dirty="0">
                <a:solidFill>
                  <a:srgbClr val="3366FF"/>
                </a:solidFill>
                <a:latin typeface="Comic Sans MS"/>
                <a:cs typeface="Comic Sans MS"/>
              </a:rPr>
              <a:t>	</a:t>
            </a:r>
            <a:r>
              <a:rPr lang="en-US" sz="6600" b="1" u="sng" dirty="0" smtClean="0">
                <a:solidFill>
                  <a:srgbClr val="3366FF"/>
                </a:solidFill>
                <a:latin typeface="Comic Sans MS"/>
                <a:cs typeface="Comic Sans MS"/>
              </a:rPr>
              <a:t>																		</a:t>
            </a:r>
            <a:endParaRPr lang="en-US" sz="6600" b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5384" y="3816940"/>
            <a:ext cx="4121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emphasis</a:t>
            </a:r>
            <a:endParaRPr lang="en-US" sz="6600" b="1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7782" y="4867494"/>
            <a:ext cx="52600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clarification</a:t>
            </a:r>
            <a:endParaRPr lang="en-US" sz="6600" b="1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8819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latin typeface="Lucida Handwriting"/>
                <a:cs typeface="Lucida Handwriting"/>
              </a:rPr>
              <a:t>Indirect Object Pronouns</a:t>
            </a:r>
            <a:endParaRPr lang="en-US" sz="5400" b="1" dirty="0">
              <a:latin typeface="Lucida Handwriting"/>
              <a:cs typeface="Lucida Handwriting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62762"/>
              </p:ext>
            </p:extLst>
          </p:nvPr>
        </p:nvGraphicFramePr>
        <p:xfrm>
          <a:off x="1165770" y="1603236"/>
          <a:ext cx="6828074" cy="5038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2781"/>
                <a:gridCol w="3405293"/>
              </a:tblGrid>
              <a:tr h="16795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679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679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5770" y="1915555"/>
            <a:ext cx="33724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me</a:t>
            </a:r>
            <a:endParaRPr lang="en-US" sz="6600" b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5770" y="3525443"/>
            <a:ext cx="33724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te</a:t>
            </a:r>
            <a:endParaRPr lang="en-US" sz="6600" b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5770" y="5280532"/>
            <a:ext cx="33724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le</a:t>
            </a:r>
            <a:endParaRPr lang="en-US" sz="6600" b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1442" y="1915555"/>
            <a:ext cx="33724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nos</a:t>
            </a:r>
            <a:endParaRPr lang="en-US" sz="6600" b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1442" y="3494921"/>
            <a:ext cx="33724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os</a:t>
            </a:r>
            <a:endParaRPr lang="en-US" sz="6600" b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1442" y="5280532"/>
            <a:ext cx="33724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les</a:t>
            </a:r>
            <a:endParaRPr lang="en-US" sz="6600" b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3520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latin typeface="Lucida Handwriting"/>
                <a:cs typeface="Lucida Handwriting"/>
              </a:rPr>
              <a:t>Indirect Object Pronouns</a:t>
            </a:r>
            <a:endParaRPr lang="en-US" sz="5400" b="1" dirty="0">
              <a:latin typeface="Lucida Handwriting"/>
              <a:cs typeface="Lucida Handwriting"/>
            </a:endParaRPr>
          </a:p>
        </p:txBody>
      </p:sp>
      <p:pic>
        <p:nvPicPr>
          <p:cNvPr id="3" name="Picture 2" descr="gustar-obj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19951"/>
            <a:ext cx="4996152" cy="5338048"/>
          </a:xfrm>
          <a:prstGeom prst="rect">
            <a:avLst/>
          </a:prstGeom>
        </p:spPr>
      </p:pic>
      <p:pic>
        <p:nvPicPr>
          <p:cNvPr id="11" name="Picture 10" descr="gustar-obj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17" y="1519952"/>
            <a:ext cx="4793182" cy="533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latin typeface="Lucida Handwriting"/>
                <a:cs typeface="Lucida Handwriting"/>
              </a:rPr>
              <a:t>Gusta</a:t>
            </a:r>
            <a:r>
              <a:rPr lang="en-US" sz="5400" b="1" dirty="0" smtClean="0">
                <a:latin typeface="Lucida Handwriting"/>
                <a:cs typeface="Lucida Handwriting"/>
              </a:rPr>
              <a:t> vs. </a:t>
            </a:r>
            <a:r>
              <a:rPr lang="en-US" sz="5400" b="1" dirty="0" err="1" smtClean="0">
                <a:latin typeface="Lucida Handwriting"/>
                <a:cs typeface="Lucida Handwriting"/>
              </a:rPr>
              <a:t>Gustan</a:t>
            </a:r>
            <a:endParaRPr lang="en-US" sz="5400" b="1" dirty="0">
              <a:latin typeface="Lucida Handwriting"/>
              <a:cs typeface="Lucida Handwriting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722" y="1961563"/>
            <a:ext cx="862032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gusta</a:t>
            </a:r>
            <a:r>
              <a:rPr lang="en-US" sz="66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is used with</a:t>
            </a:r>
          </a:p>
          <a:p>
            <a:pPr algn="ctr"/>
            <a:r>
              <a:rPr lang="en-US" sz="6600" b="1" u="sng" dirty="0">
                <a:solidFill>
                  <a:srgbClr val="3366FF"/>
                </a:solidFill>
                <a:latin typeface="Comic Sans MS"/>
                <a:cs typeface="Comic Sans MS"/>
              </a:rPr>
              <a:t>	</a:t>
            </a:r>
            <a:r>
              <a:rPr lang="en-US" sz="6600" b="1" u="sng" dirty="0" smtClean="0">
                <a:solidFill>
                  <a:srgbClr val="3366FF"/>
                </a:solidFill>
                <a:latin typeface="Comic Sans MS"/>
                <a:cs typeface="Comic Sans MS"/>
              </a:rPr>
              <a:t>																									</a:t>
            </a:r>
            <a:endParaRPr lang="en-US" sz="6600" b="1" dirty="0" smtClean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algn="ctr"/>
            <a:r>
              <a:rPr lang="en-US" sz="66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gustan</a:t>
            </a:r>
            <a:r>
              <a:rPr lang="en-US" sz="66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is used with</a:t>
            </a:r>
          </a:p>
          <a:p>
            <a:pPr algn="ctr"/>
            <a:r>
              <a:rPr lang="en-US" sz="6600" b="1" u="sng" dirty="0">
                <a:solidFill>
                  <a:srgbClr val="3366FF"/>
                </a:solidFill>
                <a:latin typeface="Comic Sans MS"/>
                <a:cs typeface="Comic Sans MS"/>
              </a:rPr>
              <a:t>	</a:t>
            </a:r>
            <a:r>
              <a:rPr lang="en-US" sz="6600" b="1" u="sng" dirty="0" smtClean="0">
                <a:solidFill>
                  <a:srgbClr val="3366FF"/>
                </a:solidFill>
                <a:latin typeface="Comic Sans MS"/>
                <a:cs typeface="Comic Sans MS"/>
              </a:rPr>
              <a:t>																													</a:t>
            </a:r>
            <a:endParaRPr lang="en-US" sz="6600" b="1" u="sng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722" y="2942447"/>
            <a:ext cx="89982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singular nouns, verbs</a:t>
            </a:r>
            <a:endParaRPr lang="en-US" sz="6600" b="1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7494"/>
            <a:ext cx="9143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plural nouns/ more than one noun</a:t>
            </a:r>
            <a:endParaRPr lang="en-US" sz="6600" b="1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56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latin typeface="Lucida Handwriting"/>
                <a:cs typeface="Lucida Handwriting"/>
              </a:rPr>
              <a:t>Ejemplos</a:t>
            </a:r>
            <a:endParaRPr lang="en-US" sz="5400" b="1" dirty="0">
              <a:latin typeface="Lucida Handwriting"/>
              <a:cs typeface="Lucida Handwriting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722" y="1628423"/>
            <a:ext cx="86203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1. I like to swim.</a:t>
            </a:r>
            <a:endParaRPr lang="en-US" sz="6600" b="1" u="sng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36419"/>
            <a:ext cx="89982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(A </a:t>
            </a:r>
            <a:r>
              <a:rPr lang="en-US" sz="6600" b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mí</a:t>
            </a:r>
            <a:r>
              <a:rPr lang="en-US" sz="66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) me </a:t>
            </a:r>
            <a:r>
              <a:rPr lang="en-US" sz="6600" b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gusta</a:t>
            </a:r>
            <a:r>
              <a:rPr lang="en-US" sz="66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lang="en-US" sz="6600" b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nadar</a:t>
            </a:r>
            <a:r>
              <a:rPr lang="en-US" sz="66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.</a:t>
            </a:r>
            <a:endParaRPr lang="en-US" sz="6600" b="1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 descr="swimming_polar_bear_116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4" r="14650"/>
          <a:stretch/>
        </p:blipFill>
        <p:spPr>
          <a:xfrm>
            <a:off x="4767163" y="3976858"/>
            <a:ext cx="4376838" cy="288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0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latin typeface="Lucida Handwriting"/>
                <a:cs typeface="Lucida Handwriting"/>
              </a:rPr>
              <a:t>Ejemplos</a:t>
            </a:r>
            <a:endParaRPr lang="en-US" sz="5400" b="1" dirty="0">
              <a:latin typeface="Lucida Handwriting"/>
              <a:cs typeface="Lucida Handwriting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722" y="1628423"/>
            <a:ext cx="86203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2. We like ice cream and pizza.</a:t>
            </a:r>
            <a:endParaRPr lang="en-US" sz="6600" b="1" u="sng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718678"/>
            <a:ext cx="8998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(A </a:t>
            </a:r>
            <a:r>
              <a:rPr lang="en-US" sz="6600" b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nosotros</a:t>
            </a:r>
            <a:r>
              <a:rPr lang="en-US" sz="66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) </a:t>
            </a:r>
            <a:r>
              <a:rPr lang="en-US" sz="6600" b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nos</a:t>
            </a:r>
            <a:r>
              <a:rPr lang="en-US" sz="66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lang="en-US" sz="6600" b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gustan</a:t>
            </a:r>
            <a:r>
              <a:rPr lang="en-US" sz="66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 el </a:t>
            </a:r>
            <a:r>
              <a:rPr lang="en-US" sz="6600" b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helado</a:t>
            </a:r>
            <a:r>
              <a:rPr lang="en-US" sz="66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 y la pizza.</a:t>
            </a:r>
            <a:endParaRPr lang="en-US" sz="6600" b="1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pic>
        <p:nvPicPr>
          <p:cNvPr id="7" name="Picture 6" descr="pizza-sli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67" y="228600"/>
            <a:ext cx="2632610" cy="2632610"/>
          </a:xfrm>
          <a:prstGeom prst="rect">
            <a:avLst/>
          </a:prstGeom>
        </p:spPr>
      </p:pic>
      <p:pic>
        <p:nvPicPr>
          <p:cNvPr id="4" name="Picture 3" descr="ice-cream-co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92" y="2577195"/>
            <a:ext cx="1823308" cy="228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latin typeface="Lucida Handwriting"/>
                <a:cs typeface="Lucida Handwriting"/>
              </a:rPr>
              <a:t>Ejemplos</a:t>
            </a:r>
            <a:endParaRPr lang="en-US" sz="5400" b="1" dirty="0">
              <a:latin typeface="Lucida Handwriting"/>
              <a:cs typeface="Lucida Handwriting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93231"/>
            <a:ext cx="86203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3. Gloria likes to play videogames.</a:t>
            </a:r>
            <a:endParaRPr lang="en-US" sz="6600" b="1" u="sng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16889"/>
            <a:ext cx="8998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(A Gloria) le </a:t>
            </a:r>
            <a:r>
              <a:rPr lang="en-US" sz="6600" b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gusta</a:t>
            </a:r>
            <a:r>
              <a:rPr lang="en-US" sz="66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lang="en-US" sz="6600" b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jugar</a:t>
            </a:r>
            <a:r>
              <a:rPr lang="en-US" sz="66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 a los </a:t>
            </a:r>
            <a:r>
              <a:rPr lang="en-US" sz="6600" b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videojuegos</a:t>
            </a:r>
            <a:r>
              <a:rPr lang="en-US" sz="66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.</a:t>
            </a:r>
            <a:endParaRPr lang="en-US" sz="6600" b="1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 descr="videogam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97" y="4455748"/>
            <a:ext cx="3106980" cy="240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50</TotalTime>
  <Words>193</Words>
  <Application>Microsoft Macintosh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Median</vt:lpstr>
      <vt:lpstr>Verbos como Gustar</vt:lpstr>
      <vt:lpstr>The “a phrase”</vt:lpstr>
      <vt:lpstr>The “a phrase”</vt:lpstr>
      <vt:lpstr>Indirect Object Pronouns</vt:lpstr>
      <vt:lpstr>Indirect Object Pronouns</vt:lpstr>
      <vt:lpstr>Gusta vs. Gustan</vt:lpstr>
      <vt:lpstr>Ejemplos</vt:lpstr>
      <vt:lpstr>Ejemplos</vt:lpstr>
      <vt:lpstr>Ejemplos</vt:lpstr>
      <vt:lpstr>Ejemplos</vt:lpstr>
      <vt:lpstr>Otros verbos como gustar</vt:lpstr>
    </vt:vector>
  </TitlesOfParts>
  <Company>Dublin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Verbos como Gustar</dc:title>
  <dc:creator>Paula Lloyd</dc:creator>
  <cp:lastModifiedBy>Paula Lloyd</cp:lastModifiedBy>
  <cp:revision>5</cp:revision>
  <dcterms:created xsi:type="dcterms:W3CDTF">2011-09-14T19:01:46Z</dcterms:created>
  <dcterms:modified xsi:type="dcterms:W3CDTF">2011-09-14T19:55:06Z</dcterms:modified>
</cp:coreProperties>
</file>